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D83-C8BC-8449-BC07-38B797346F2B}" type="datetimeFigureOut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6A1E-08B3-FD48-83B0-DE59F3A1A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D83-C8BC-8449-BC07-38B797346F2B}" type="datetimeFigureOut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6A1E-08B3-FD48-83B0-DE59F3A1A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D83-C8BC-8449-BC07-38B797346F2B}" type="datetimeFigureOut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6A1E-08B3-FD48-83B0-DE59F3A1A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D83-C8BC-8449-BC07-38B797346F2B}" type="datetimeFigureOut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6A1E-08B3-FD48-83B0-DE59F3A1A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D83-C8BC-8449-BC07-38B797346F2B}" type="datetimeFigureOut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6A1E-08B3-FD48-83B0-DE59F3A1A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D83-C8BC-8449-BC07-38B797346F2B}" type="datetimeFigureOut">
              <a:rPr lang="en-US" smtClean="0"/>
              <a:t>3/19/13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6A1E-08B3-FD48-83B0-DE59F3A1A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D83-C8BC-8449-BC07-38B797346F2B}" type="datetimeFigureOut">
              <a:rPr lang="en-US" smtClean="0"/>
              <a:t>3/19/13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6A1E-08B3-FD48-83B0-DE59F3A1A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D83-C8BC-8449-BC07-38B797346F2B}" type="datetimeFigureOut">
              <a:rPr lang="en-US" smtClean="0"/>
              <a:t>3/19/13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6A1E-08B3-FD48-83B0-DE59F3A1A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D83-C8BC-8449-BC07-38B797346F2B}" type="datetimeFigureOut">
              <a:rPr lang="en-US" smtClean="0"/>
              <a:t>3/19/13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6A1E-08B3-FD48-83B0-DE59F3A1A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D83-C8BC-8449-BC07-38B797346F2B}" type="datetimeFigureOut">
              <a:rPr lang="en-US" smtClean="0"/>
              <a:t>3/19/13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6A1E-08B3-FD48-83B0-DE59F3A1A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D83-C8BC-8449-BC07-38B797346F2B}" type="datetimeFigureOut">
              <a:rPr lang="en-US" smtClean="0"/>
              <a:t>3/19/13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6A1E-08B3-FD48-83B0-DE59F3A1A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31D83-C8BC-8449-BC07-38B797346F2B}" type="datetimeFigureOut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96A1E-08B3-FD48-83B0-DE59F3A1A9D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Anxiety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MHS – Psychology - 2013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3920749" cy="2552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724400"/>
            <a:ext cx="38100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19600"/>
            <a:ext cx="23368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300" y="0"/>
            <a:ext cx="3568700" cy="227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 the short-term, it’s a good thing… </a:t>
            </a:r>
          </a:p>
          <a:p>
            <a:r>
              <a:rPr lang="en-US" dirty="0" smtClean="0"/>
              <a:t>Fear keeps you alive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When it gets out of control… it’s a disorder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u="sng" dirty="0" smtClean="0"/>
              <a:t>3 main types:</a:t>
            </a:r>
          </a:p>
          <a:p>
            <a:pPr marL="514350" indent="-514350">
              <a:buAutoNum type="arabicParenR"/>
            </a:pPr>
            <a:r>
              <a:rPr lang="en-US" b="1" i="1" dirty="0" smtClean="0">
                <a:solidFill>
                  <a:srgbClr val="FFFF00"/>
                </a:solidFill>
              </a:rPr>
              <a:t>Generalized anxiety disorder</a:t>
            </a:r>
          </a:p>
          <a:p>
            <a:pPr marL="514350" indent="-514350">
              <a:buAutoNum type="arabicParenR"/>
            </a:pPr>
            <a:r>
              <a:rPr lang="en-US" b="1" i="1" dirty="0" smtClean="0">
                <a:solidFill>
                  <a:srgbClr val="FFFF00"/>
                </a:solidFill>
              </a:rPr>
              <a:t>Phobias</a:t>
            </a:r>
          </a:p>
          <a:p>
            <a:pPr marL="514350" indent="-514350">
              <a:buAutoNum type="arabicParenR"/>
            </a:pPr>
            <a:r>
              <a:rPr lang="en-US" b="1" i="1" dirty="0" smtClean="0">
                <a:solidFill>
                  <a:srgbClr val="FFFF00"/>
                </a:solidFill>
              </a:rPr>
              <a:t>Obsessive compulsive disorder</a:t>
            </a:r>
            <a:endParaRPr lang="en-US" b="1" i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816" y="22369"/>
            <a:ext cx="2807184" cy="1577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266" y="3371539"/>
            <a:ext cx="3016734" cy="2415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097135" cy="1691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Anxiety (G-A-D)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Definition</a:t>
            </a:r>
            <a:r>
              <a:rPr lang="en-US" dirty="0" smtClean="0"/>
              <a:t>: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Continuous, uncontrollable feelings of dread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Must last for at least 6 months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Can’t be caused by drugs, coffee, etc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endParaRPr lang="en-US" dirty="0" smtClean="0"/>
          </a:p>
          <a:p>
            <a:r>
              <a:rPr lang="en-US" b="1" u="sng" dirty="0" smtClean="0"/>
              <a:t>Symptoms</a:t>
            </a:r>
            <a:r>
              <a:rPr lang="en-US" dirty="0" smtClean="0"/>
              <a:t>: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Restless, irritable, can’t concentrate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Fatigue (trouble sleeping)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u="sng" dirty="0" smtClean="0"/>
              <a:t>Predisposing factors: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Genetics, poor coping skills, traumatic events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Slow-paced person working in an emergency room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2945150"/>
            <a:ext cx="2641600" cy="275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types of GAD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5257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b="1" dirty="0" smtClean="0"/>
              <a:t>PTSD (post-traumatic stress disorder)</a:t>
            </a:r>
          </a:p>
          <a:p>
            <a:pPr marL="914400" lvl="1" indent="-514350"/>
            <a:r>
              <a:rPr lang="en-US" b="1" i="1" dirty="0" smtClean="0">
                <a:solidFill>
                  <a:srgbClr val="FFFF00"/>
                </a:solidFill>
              </a:rPr>
              <a:t>War, rape, natural disasters…</a:t>
            </a:r>
          </a:p>
          <a:p>
            <a:pPr marL="914400" lvl="1" indent="-514350"/>
            <a:r>
              <a:rPr lang="en-US" b="1" i="1" dirty="0" smtClean="0">
                <a:solidFill>
                  <a:srgbClr val="FFFF00"/>
                </a:solidFill>
              </a:rPr>
              <a:t>Symptoms may only start after a couple of months…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 </a:t>
            </a:r>
            <a:r>
              <a:rPr lang="en-US" b="1" dirty="0" smtClean="0"/>
              <a:t>Acute Stress disorder</a:t>
            </a:r>
          </a:p>
          <a:p>
            <a:pPr marL="914400" lvl="1" indent="-514350"/>
            <a:r>
              <a:rPr lang="en-US" b="1" i="1" dirty="0" smtClean="0">
                <a:solidFill>
                  <a:srgbClr val="FFFF00"/>
                </a:solidFill>
              </a:rPr>
              <a:t>Happens right away &amp; goes away after a few months…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/>
            <a:r>
              <a:rPr lang="en-US" b="1" u="sng" dirty="0" smtClean="0"/>
              <a:t>Symptoms for both</a:t>
            </a:r>
            <a:r>
              <a:rPr lang="en-US" dirty="0" smtClean="0"/>
              <a:t>:</a:t>
            </a:r>
          </a:p>
          <a:p>
            <a:pPr marL="914400" lvl="1" indent="-514350"/>
            <a:r>
              <a:rPr lang="en-US" b="1" i="1" dirty="0" smtClean="0">
                <a:solidFill>
                  <a:srgbClr val="FFFF00"/>
                </a:solidFill>
              </a:rPr>
              <a:t>Reliving the trauma over and over</a:t>
            </a:r>
          </a:p>
          <a:p>
            <a:pPr marL="914400" lvl="1" indent="-514350"/>
            <a:r>
              <a:rPr lang="en-US" b="1" i="1" dirty="0" smtClean="0">
                <a:solidFill>
                  <a:srgbClr val="FFFF00"/>
                </a:solidFill>
              </a:rPr>
              <a:t>Feeling ‘numb,’ detached from others</a:t>
            </a:r>
          </a:p>
          <a:p>
            <a:pPr marL="914400" lvl="1" indent="-514350"/>
            <a:r>
              <a:rPr lang="en-US" b="1" i="1" dirty="0" smtClean="0">
                <a:solidFill>
                  <a:srgbClr val="FFFF00"/>
                </a:solidFill>
              </a:rPr>
              <a:t>Feeling ‘on edge’, trouble sleeping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9414" b="7468"/>
          <a:stretch>
            <a:fillRect/>
          </a:stretch>
        </p:blipFill>
        <p:spPr>
          <a:xfrm>
            <a:off x="7165449" y="471707"/>
            <a:ext cx="1521351" cy="1891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6386"/>
          <a:stretch>
            <a:fillRect/>
          </a:stretch>
        </p:blipFill>
        <p:spPr>
          <a:xfrm>
            <a:off x="6654949" y="4866440"/>
            <a:ext cx="2489051" cy="1991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Unrealistic fear of a specific situation or thing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u="sng" dirty="0" smtClean="0"/>
              <a:t>Common ones:</a:t>
            </a:r>
          </a:p>
          <a:p>
            <a:pPr lvl="1"/>
            <a:r>
              <a:rPr lang="en-US" b="1" dirty="0" smtClean="0"/>
              <a:t>Acrophobia (</a:t>
            </a:r>
            <a:r>
              <a:rPr lang="en-US" b="1" dirty="0" smtClean="0">
                <a:solidFill>
                  <a:srgbClr val="FFFF00"/>
                </a:solidFill>
              </a:rPr>
              <a:t>heights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Claustrophobia (</a:t>
            </a:r>
            <a:r>
              <a:rPr lang="en-US" b="1" dirty="0" smtClean="0">
                <a:solidFill>
                  <a:srgbClr val="FFFF00"/>
                </a:solidFill>
              </a:rPr>
              <a:t>closed spaces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err="1" smtClean="0"/>
              <a:t>Mysophobia</a:t>
            </a:r>
            <a:r>
              <a:rPr lang="en-US" b="1" dirty="0" smtClean="0"/>
              <a:t> (</a:t>
            </a:r>
            <a:r>
              <a:rPr lang="en-US" b="1" dirty="0" smtClean="0">
                <a:solidFill>
                  <a:srgbClr val="FFFF00"/>
                </a:solidFill>
              </a:rPr>
              <a:t>dirt &amp; germs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Zoophobia (</a:t>
            </a:r>
            <a:r>
              <a:rPr lang="en-US" b="1" dirty="0" smtClean="0">
                <a:solidFill>
                  <a:srgbClr val="FFFF00"/>
                </a:solidFill>
              </a:rPr>
              <a:t>snakes, insects, dogs, mice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err="1" smtClean="0"/>
              <a:t>Brontophobia</a:t>
            </a:r>
            <a:r>
              <a:rPr lang="en-US" b="1" dirty="0" smtClean="0"/>
              <a:t> (</a:t>
            </a:r>
            <a:r>
              <a:rPr lang="en-US" b="1" dirty="0" smtClean="0">
                <a:solidFill>
                  <a:srgbClr val="FFFF00"/>
                </a:solidFill>
              </a:rPr>
              <a:t>thunder</a:t>
            </a:r>
            <a:r>
              <a:rPr lang="en-US" b="1" dirty="0" smtClean="0"/>
              <a:t>)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17433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033" y="2306515"/>
            <a:ext cx="2097087" cy="2494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575" y="5018165"/>
            <a:ext cx="2002425" cy="1839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Agoraphobia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More than half of all the cases where people seek treatment of a phobia…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Not a fear of open spaces (dictionary)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It’s the fear of </a:t>
            </a:r>
            <a:r>
              <a:rPr lang="en-US" b="1" i="1" dirty="0">
                <a:solidFill>
                  <a:srgbClr val="FFFF00"/>
                </a:solidFill>
              </a:rPr>
              <a:t>b</a:t>
            </a:r>
            <a:r>
              <a:rPr lang="en-US" b="1" i="1" dirty="0" smtClean="0">
                <a:solidFill>
                  <a:srgbClr val="FFFF00"/>
                </a:solidFill>
              </a:rPr>
              <a:t>eing away from a safe place…     </a:t>
            </a:r>
            <a:r>
              <a:rPr lang="en-US" b="1" i="1" dirty="0" smtClean="0">
                <a:solidFill>
                  <a:srgbClr val="FFFF00"/>
                </a:solidFill>
              </a:rPr>
              <a:t>of being in a public space from which escape may be difficult and help unavailable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It’s a </a:t>
            </a:r>
            <a:r>
              <a:rPr lang="en-US" dirty="0" smtClean="0">
                <a:solidFill>
                  <a:srgbClr val="FFFF00"/>
                </a:solidFill>
              </a:rPr>
              <a:t>fear of fear</a:t>
            </a:r>
            <a:r>
              <a:rPr lang="en-US" dirty="0" smtClean="0"/>
              <a:t>, more than a fear of places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39910" cy="1690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990" y="0"/>
            <a:ext cx="2548009" cy="1698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Panic Attacks (Disorder)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Intense fear / terror and sense of doom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Lasts minutes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Usually with</a:t>
            </a:r>
          </a:p>
          <a:p>
            <a:pPr lvl="1"/>
            <a:r>
              <a:rPr lang="en-US" b="1" i="1" dirty="0" smtClean="0">
                <a:solidFill>
                  <a:srgbClr val="FFFF00"/>
                </a:solidFill>
              </a:rPr>
              <a:t>Shaking, </a:t>
            </a:r>
            <a:r>
              <a:rPr lang="en-US" b="1" i="1" dirty="0" err="1" smtClean="0">
                <a:solidFill>
                  <a:srgbClr val="FFFF00"/>
                </a:solidFill>
              </a:rPr>
              <a:t>Dizzyness</a:t>
            </a:r>
            <a:r>
              <a:rPr lang="en-US" b="1" i="1" dirty="0" smtClean="0">
                <a:solidFill>
                  <a:srgbClr val="FFFF00"/>
                </a:solidFill>
              </a:rPr>
              <a:t>, Sweating</a:t>
            </a:r>
          </a:p>
          <a:p>
            <a:pPr lvl="1"/>
            <a:r>
              <a:rPr lang="en-US" b="1" i="1" dirty="0" smtClean="0">
                <a:solidFill>
                  <a:srgbClr val="FFFF00"/>
                </a:solidFill>
              </a:rPr>
              <a:t>Heart palpitations, Chest pain</a:t>
            </a:r>
          </a:p>
          <a:p>
            <a:pPr lvl="1"/>
            <a:r>
              <a:rPr lang="en-US" b="1" i="1" dirty="0" smtClean="0">
                <a:solidFill>
                  <a:srgbClr val="FFFF00"/>
                </a:solidFill>
              </a:rPr>
              <a:t>Fear of losing control / dying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Runs in families</a:t>
            </a:r>
          </a:p>
          <a:p>
            <a:r>
              <a:rPr lang="en-US" dirty="0" smtClean="0"/>
              <a:t>Stress, exercise, caffeine… increase chances </a:t>
            </a:r>
          </a:p>
          <a:p>
            <a:r>
              <a:rPr lang="en-US" dirty="0" smtClean="0"/>
              <a:t>‘Normal’ to have a panic attack… panic disorder is when it happens regularly.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987" y="2199004"/>
            <a:ext cx="2463800" cy="328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6073" cy="1417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Obsessions and Compulsions (OCD)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Obsessions</a:t>
            </a:r>
            <a:r>
              <a:rPr lang="en-US" dirty="0" smtClean="0"/>
              <a:t>:</a:t>
            </a:r>
          </a:p>
          <a:p>
            <a:pPr lvl="1"/>
            <a:r>
              <a:rPr lang="en-US" b="1" i="1" dirty="0" smtClean="0">
                <a:solidFill>
                  <a:srgbClr val="FFFF00"/>
                </a:solidFill>
              </a:rPr>
              <a:t>thoughts / images that keep coming back</a:t>
            </a:r>
          </a:p>
          <a:p>
            <a:pPr lvl="1"/>
            <a:r>
              <a:rPr lang="en-US" b="1" i="1" dirty="0" smtClean="0">
                <a:solidFill>
                  <a:srgbClr val="FFFF00"/>
                </a:solidFill>
              </a:rPr>
              <a:t>Sometimes disturbing (hurting people)</a:t>
            </a:r>
          </a:p>
          <a:p>
            <a:r>
              <a:rPr lang="en-US" b="1" u="sng" dirty="0" smtClean="0"/>
              <a:t>Compulsions</a:t>
            </a:r>
          </a:p>
          <a:p>
            <a:pPr lvl="1"/>
            <a:r>
              <a:rPr lang="en-US" b="1" i="1" dirty="0" smtClean="0">
                <a:solidFill>
                  <a:srgbClr val="FFFF00"/>
                </a:solidFill>
              </a:rPr>
              <a:t>Repetitive, ritualized behaviors</a:t>
            </a:r>
          </a:p>
          <a:p>
            <a:pPr lvl="1"/>
            <a:r>
              <a:rPr lang="en-US" b="1" i="1" dirty="0" smtClean="0">
                <a:solidFill>
                  <a:srgbClr val="FFFF00"/>
                </a:solidFill>
              </a:rPr>
              <a:t>Hand washing, counting, touching, checking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i="1" dirty="0" smtClean="0"/>
              <a:t>Know it doesn’t make sense, but still can’t stop!</a:t>
            </a:r>
          </a:p>
          <a:p>
            <a:pPr>
              <a:buNone/>
            </a:pPr>
            <a:endParaRPr lang="en-US" b="1" i="1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8859" b="19819"/>
          <a:stretch>
            <a:fillRect/>
          </a:stretch>
        </p:blipFill>
        <p:spPr>
          <a:xfrm>
            <a:off x="3395187" y="5650948"/>
            <a:ext cx="2535050" cy="1207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287" y="2604549"/>
            <a:ext cx="2074713" cy="1541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392</Words>
  <Application>Microsoft Macintosh PowerPoint</Application>
  <PresentationFormat>On-screen Show (4:3)</PresentationFormat>
  <Paragraphs>76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Anxiety Disorders</vt:lpstr>
      <vt:lpstr>Fear</vt:lpstr>
      <vt:lpstr>Generalized Anxiety (G-A-D)</vt:lpstr>
      <vt:lpstr>2 types of GAD</vt:lpstr>
      <vt:lpstr>Phobias</vt:lpstr>
      <vt:lpstr>Agoraphobia</vt:lpstr>
      <vt:lpstr>Panic Attacks (Disorder)</vt:lpstr>
      <vt:lpstr>Obsessions and Compulsions (OCD)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Anxiety Disorders</dc:title>
  <dc:creator>Mark Auger</dc:creator>
  <cp:lastModifiedBy>Mark Auger</cp:lastModifiedBy>
  <cp:revision>2</cp:revision>
  <dcterms:created xsi:type="dcterms:W3CDTF">2013-03-19T16:24:29Z</dcterms:created>
  <dcterms:modified xsi:type="dcterms:W3CDTF">2013-03-19T17:36:49Z</dcterms:modified>
</cp:coreProperties>
</file>