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70" r:id="rId8"/>
    <p:sldId id="261" r:id="rId9"/>
    <p:sldId id="262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D743-25C7-E544-A0C0-2617E11A1F42}" type="datetimeFigureOut">
              <a:rPr lang="en-US" smtClean="0"/>
              <a:pPr/>
              <a:t>2014-04-10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8E3B-F185-C946-9162-BE45AE23C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D743-25C7-E544-A0C0-2617E11A1F42}" type="datetimeFigureOut">
              <a:rPr lang="en-US" smtClean="0"/>
              <a:pPr/>
              <a:t>2014-04-10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8E3B-F185-C946-9162-BE45AE23C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D743-25C7-E544-A0C0-2617E11A1F42}" type="datetimeFigureOut">
              <a:rPr lang="en-US" smtClean="0"/>
              <a:pPr/>
              <a:t>2014-04-10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8E3B-F185-C946-9162-BE45AE23C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D743-25C7-E544-A0C0-2617E11A1F42}" type="datetimeFigureOut">
              <a:rPr lang="en-US" smtClean="0"/>
              <a:pPr/>
              <a:t>2014-04-10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8E3B-F185-C946-9162-BE45AE23C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D743-25C7-E544-A0C0-2617E11A1F42}" type="datetimeFigureOut">
              <a:rPr lang="en-US" smtClean="0"/>
              <a:pPr/>
              <a:t>2014-04-10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8E3B-F185-C946-9162-BE45AE23C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D743-25C7-E544-A0C0-2617E11A1F42}" type="datetimeFigureOut">
              <a:rPr lang="en-US" smtClean="0"/>
              <a:pPr/>
              <a:t>2014-04-10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8E3B-F185-C946-9162-BE45AE23C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D743-25C7-E544-A0C0-2617E11A1F42}" type="datetimeFigureOut">
              <a:rPr lang="en-US" smtClean="0"/>
              <a:pPr/>
              <a:t>2014-04-10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8E3B-F185-C946-9162-BE45AE23C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D743-25C7-E544-A0C0-2617E11A1F42}" type="datetimeFigureOut">
              <a:rPr lang="en-US" smtClean="0"/>
              <a:pPr/>
              <a:t>2014-04-10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8E3B-F185-C946-9162-BE45AE23C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D743-25C7-E544-A0C0-2617E11A1F42}" type="datetimeFigureOut">
              <a:rPr lang="en-US" smtClean="0"/>
              <a:pPr/>
              <a:t>2014-04-10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8E3B-F185-C946-9162-BE45AE23C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D743-25C7-E544-A0C0-2617E11A1F42}" type="datetimeFigureOut">
              <a:rPr lang="en-US" smtClean="0"/>
              <a:pPr/>
              <a:t>2014-04-10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8E3B-F185-C946-9162-BE45AE23C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D743-25C7-E544-A0C0-2617E11A1F42}" type="datetimeFigureOut">
              <a:rPr lang="en-US" smtClean="0"/>
              <a:pPr/>
              <a:t>2014-04-10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8E3B-F185-C946-9162-BE45AE23C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D743-25C7-E544-A0C0-2617E11A1F42}" type="datetimeFigureOut">
              <a:rPr lang="en-US" smtClean="0"/>
              <a:pPr/>
              <a:t>2014-04-10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D8E3B-F185-C946-9162-BE45AE23C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Mental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MHS – Psychology - 2012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4343400"/>
            <a:ext cx="32385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925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900" y="-63500"/>
            <a:ext cx="2324100" cy="349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28172"/>
            <a:ext cx="2615562" cy="2329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696" y="0"/>
            <a:ext cx="2010004" cy="2010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4271" y="4666563"/>
            <a:ext cx="2260849" cy="21914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428080"/>
            <a:ext cx="2477525" cy="200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16" y="1600200"/>
            <a:ext cx="8897784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T</a:t>
            </a:r>
            <a:r>
              <a:rPr lang="en-US" b="1" i="1" dirty="0" smtClean="0">
                <a:solidFill>
                  <a:srgbClr val="FFFF00"/>
                </a:solidFill>
              </a:rPr>
              <a:t>he </a:t>
            </a:r>
            <a:r>
              <a:rPr lang="en-US" b="1" i="1" dirty="0" smtClean="0">
                <a:solidFill>
                  <a:srgbClr val="FFFF00"/>
                </a:solidFill>
              </a:rPr>
              <a:t>bible </a:t>
            </a:r>
            <a:r>
              <a:rPr lang="en-US" b="1" i="1" dirty="0" smtClean="0">
                <a:solidFill>
                  <a:srgbClr val="FFFF00"/>
                </a:solidFill>
              </a:rPr>
              <a:t>for </a:t>
            </a:r>
            <a:r>
              <a:rPr lang="en-US" b="1" i="1" dirty="0" smtClean="0">
                <a:solidFill>
                  <a:srgbClr val="FFFF00"/>
                </a:solidFill>
              </a:rPr>
              <a:t>mental </a:t>
            </a:r>
            <a:r>
              <a:rPr lang="en-US" b="1" i="1" dirty="0" smtClean="0">
                <a:solidFill>
                  <a:srgbClr val="FFFF00"/>
                </a:solidFill>
              </a:rPr>
              <a:t>illness</a:t>
            </a:r>
          </a:p>
          <a:p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igns / symptoms</a:t>
            </a:r>
          </a:p>
          <a:p>
            <a:r>
              <a:rPr lang="en-US" dirty="0" smtClean="0"/>
              <a:t>Predisposing </a:t>
            </a:r>
            <a:r>
              <a:rPr lang="en-US" dirty="0" smtClean="0"/>
              <a:t>factors</a:t>
            </a:r>
          </a:p>
          <a:p>
            <a:r>
              <a:rPr lang="en-US" dirty="0" smtClean="0"/>
              <a:t>Course of the disorder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smtClean="0"/>
              <a:t>Bigger every year: why?</a:t>
            </a:r>
            <a:endParaRPr lang="en-US" b="1" i="1" dirty="0" smtClean="0"/>
          </a:p>
          <a:p>
            <a:pPr lvl="1"/>
            <a:r>
              <a:rPr lang="en-US" b="1" i="1" dirty="0" smtClean="0">
                <a:solidFill>
                  <a:srgbClr val="FFFF00"/>
                </a:solidFill>
              </a:rPr>
              <a:t>Insurance companies only pay for </a:t>
            </a:r>
            <a:r>
              <a:rPr lang="en-US" b="1" i="1" dirty="0" smtClean="0">
                <a:solidFill>
                  <a:srgbClr val="FFFF00"/>
                </a:solidFill>
              </a:rPr>
              <a:t>illnesses in </a:t>
            </a:r>
            <a:r>
              <a:rPr lang="en-US" b="1" i="1" dirty="0" smtClean="0">
                <a:solidFill>
                  <a:srgbClr val="FFFF00"/>
                </a:solidFill>
              </a:rPr>
              <a:t>the bible…</a:t>
            </a:r>
          </a:p>
          <a:p>
            <a:pPr lvl="1"/>
            <a:r>
              <a:rPr lang="en-US" b="1" i="1" dirty="0">
                <a:solidFill>
                  <a:srgbClr val="FFFF00"/>
                </a:solidFill>
              </a:rPr>
              <a:t>D</a:t>
            </a:r>
            <a:r>
              <a:rPr lang="en-US" b="1" i="1" dirty="0" smtClean="0">
                <a:solidFill>
                  <a:srgbClr val="FFFF00"/>
                </a:solidFill>
              </a:rPr>
              <a:t>octors </a:t>
            </a:r>
            <a:r>
              <a:rPr lang="en-US" b="1" i="1" dirty="0" smtClean="0">
                <a:solidFill>
                  <a:srgbClr val="FFFF00"/>
                </a:solidFill>
              </a:rPr>
              <a:t>want to get paid to help people, so </a:t>
            </a:r>
          </a:p>
          <a:p>
            <a:pPr lvl="1"/>
            <a:r>
              <a:rPr lang="en-US" b="1" i="1" dirty="0" smtClean="0">
                <a:solidFill>
                  <a:srgbClr val="FFFF00"/>
                </a:solidFill>
              </a:rPr>
              <a:t>Doctors make changes to the DSM </a:t>
            </a:r>
            <a:r>
              <a:rPr lang="en-US" b="1" i="1" dirty="0" smtClean="0">
                <a:solidFill>
                  <a:srgbClr val="FFFF00"/>
                </a:solidFill>
              </a:rPr>
              <a:t>to companies will pay</a:t>
            </a:r>
            <a:endParaRPr lang="en-US" b="1" i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785" y="2266950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760" y="-56596"/>
            <a:ext cx="2112239" cy="1561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the DSM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397" y="1417638"/>
            <a:ext cx="8915603" cy="5152047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arenR"/>
            </a:pPr>
            <a:r>
              <a:rPr lang="en-US" b="1" i="1" dirty="0" smtClean="0"/>
              <a:t>Law of the instrument</a:t>
            </a:r>
          </a:p>
          <a:p>
            <a:pPr marL="914400" lvl="1" indent="-514350"/>
            <a:r>
              <a:rPr lang="en-US" b="1" dirty="0" smtClean="0">
                <a:solidFill>
                  <a:srgbClr val="FFFF00"/>
                </a:solidFill>
              </a:rPr>
              <a:t>Give a kid a hammer, he finds things to pound</a:t>
            </a:r>
          </a:p>
          <a:p>
            <a:pPr marL="914400" lvl="1" indent="-514350"/>
            <a:r>
              <a:rPr lang="en-US" b="1" dirty="0" smtClean="0">
                <a:solidFill>
                  <a:srgbClr val="FFFF00"/>
                </a:solidFill>
              </a:rPr>
              <a:t>Give DSM… people get ‘diagnosed’</a:t>
            </a:r>
          </a:p>
          <a:p>
            <a:pPr marL="914400" lvl="1" indent="-514350"/>
            <a:r>
              <a:rPr lang="en-US" dirty="0" smtClean="0"/>
              <a:t>Before 1980: less than 200 cases of </a:t>
            </a:r>
            <a:r>
              <a:rPr lang="en-US" dirty="0" smtClean="0"/>
              <a:t>MPD multiple person.</a:t>
            </a:r>
            <a:endParaRPr lang="en-US" dirty="0" smtClean="0"/>
          </a:p>
          <a:p>
            <a:pPr marL="914400" lvl="1" indent="-514350"/>
            <a:r>
              <a:rPr lang="en-US" dirty="0" smtClean="0"/>
              <a:t>After added to DSM-III: 30 000 cases of MPD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b="1" i="1" dirty="0" smtClean="0"/>
              <a:t>Labels </a:t>
            </a:r>
            <a:r>
              <a:rPr lang="en-US" b="1" i="1" dirty="0" smtClean="0"/>
              <a:t>stick (</a:t>
            </a:r>
            <a:r>
              <a:rPr lang="en-US" b="1" i="1" dirty="0" smtClean="0"/>
              <a:t>see illness not person)</a:t>
            </a:r>
            <a:endParaRPr lang="en-US" b="1" i="1" dirty="0" smtClean="0"/>
          </a:p>
          <a:p>
            <a:pPr marL="914400" lvl="1" indent="-514350"/>
            <a:r>
              <a:rPr lang="en-US" b="1" dirty="0" smtClean="0">
                <a:solidFill>
                  <a:srgbClr val="FFFF00"/>
                </a:solidFill>
              </a:rPr>
              <a:t>‘Borderline schizophrenic’ people treat you like a </a:t>
            </a:r>
            <a:r>
              <a:rPr lang="en-US" b="1" dirty="0" err="1" smtClean="0">
                <a:solidFill>
                  <a:srgbClr val="FFFF00"/>
                </a:solidFill>
              </a:rPr>
              <a:t>schizo</a:t>
            </a:r>
            <a:r>
              <a:rPr lang="en-US" b="1" dirty="0" smtClean="0">
                <a:solidFill>
                  <a:srgbClr val="FFFF00"/>
                </a:solidFill>
              </a:rPr>
              <a:t>. </a:t>
            </a:r>
            <a:r>
              <a:rPr lang="en-US" dirty="0" smtClean="0"/>
              <a:t>Instead of looking for actual behavior</a:t>
            </a:r>
          </a:p>
          <a:p>
            <a:pPr marL="914400" lvl="1" indent="-51435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414" y="274638"/>
            <a:ext cx="1664586" cy="1664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634" y="3689056"/>
            <a:ext cx="1831366" cy="1791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174" y="228884"/>
            <a:ext cx="8630511" cy="5571921"/>
          </a:xfrm>
        </p:spPr>
        <p:txBody>
          <a:bodyPr/>
          <a:lstStyle/>
          <a:p>
            <a:pPr marL="514350" indent="-514350">
              <a:buFont typeface="+mj-lt"/>
              <a:buAutoNum type="arabicParenR" startAt="3"/>
            </a:pPr>
            <a:r>
              <a:rPr lang="en-US" b="1" i="1" dirty="0" smtClean="0"/>
              <a:t>Confuse mental disorders with normal problems</a:t>
            </a:r>
          </a:p>
          <a:p>
            <a:pPr marL="914400" lvl="1" indent="-514350"/>
            <a:r>
              <a:rPr lang="en-US" b="1" dirty="0" smtClean="0">
                <a:solidFill>
                  <a:srgbClr val="FFFF00"/>
                </a:solidFill>
              </a:rPr>
              <a:t>Mathematics </a:t>
            </a:r>
            <a:r>
              <a:rPr lang="en-US" b="1" dirty="0" smtClean="0">
                <a:solidFill>
                  <a:srgbClr val="FFFF00"/>
                </a:solidFill>
              </a:rPr>
              <a:t>disorder (trouble with math)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914400" lvl="1" indent="-514350"/>
            <a:r>
              <a:rPr lang="en-US" b="1" dirty="0" smtClean="0">
                <a:solidFill>
                  <a:srgbClr val="FFFF00"/>
                </a:solidFill>
              </a:rPr>
              <a:t>Caffeine-induced sleep </a:t>
            </a:r>
            <a:r>
              <a:rPr lang="en-US" b="1" dirty="0" smtClean="0">
                <a:solidFill>
                  <a:srgbClr val="FFFF00"/>
                </a:solidFill>
              </a:rPr>
              <a:t>disorder (duh)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AutoNum type="arabicParenR" startAt="3"/>
            </a:pPr>
            <a:r>
              <a:rPr lang="en-US" b="1" i="1" dirty="0" smtClean="0"/>
              <a:t>Diagnosis takes away responsibility</a:t>
            </a:r>
          </a:p>
          <a:p>
            <a:pPr marL="914400" lvl="1" indent="-514350"/>
            <a:r>
              <a:rPr lang="en-US" b="1" dirty="0" err="1" smtClean="0">
                <a:solidFill>
                  <a:srgbClr val="FFFF00"/>
                </a:solidFill>
              </a:rPr>
              <a:t>Paraphilic</a:t>
            </a:r>
            <a:r>
              <a:rPr lang="en-US" b="1" dirty="0" smtClean="0">
                <a:solidFill>
                  <a:srgbClr val="FFFF00"/>
                </a:solidFill>
              </a:rPr>
              <a:t> coercive disorder… later dropped</a:t>
            </a:r>
          </a:p>
          <a:p>
            <a:pPr marL="914400" lvl="1" indent="-514350"/>
            <a:r>
              <a:rPr lang="en-US" b="1" dirty="0" smtClean="0">
                <a:solidFill>
                  <a:srgbClr val="FFFF00"/>
                </a:solidFill>
              </a:rPr>
              <a:t>Rapists… not my fault, I have a disorder!</a:t>
            </a:r>
          </a:p>
          <a:p>
            <a:pPr marL="914400" lvl="1" indent="-51435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27" y="1456018"/>
            <a:ext cx="2148872" cy="1443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724" y="4630426"/>
            <a:ext cx="2832042" cy="2227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5708"/>
            <a:ext cx="8229600" cy="599378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b="1" i="1" dirty="0" smtClean="0"/>
              <a:t>Make subjective look objective</a:t>
            </a:r>
          </a:p>
          <a:p>
            <a:pPr marL="914400" lvl="1" indent="-514350"/>
            <a:r>
              <a:rPr lang="en-US" b="1" i="1" dirty="0" err="1" smtClean="0">
                <a:solidFill>
                  <a:srgbClr val="FFFF00"/>
                </a:solidFill>
              </a:rPr>
              <a:t>Drapetomania</a:t>
            </a:r>
            <a:r>
              <a:rPr lang="en-US" b="1" i="1" dirty="0" smtClean="0">
                <a:solidFill>
                  <a:srgbClr val="FFFF00"/>
                </a:solidFill>
              </a:rPr>
              <a:t> (urge to run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 slavery)</a:t>
            </a:r>
            <a:endParaRPr lang="en-US" b="1" i="1" dirty="0" smtClean="0">
              <a:solidFill>
                <a:srgbClr val="FFFF00"/>
              </a:solidFill>
            </a:endParaRPr>
          </a:p>
          <a:p>
            <a:pPr marL="914400" lvl="1" indent="-514350"/>
            <a:r>
              <a:rPr lang="en-US" b="1" i="1" dirty="0" smtClean="0">
                <a:solidFill>
                  <a:srgbClr val="FFFF00"/>
                </a:solidFill>
              </a:rPr>
              <a:t>Premenstrual </a:t>
            </a:r>
            <a:r>
              <a:rPr lang="en-US" b="1" i="1" dirty="0" err="1" smtClean="0">
                <a:solidFill>
                  <a:srgbClr val="FFFF00"/>
                </a:solidFill>
              </a:rPr>
              <a:t>Dysphoric</a:t>
            </a:r>
            <a:r>
              <a:rPr lang="en-US" b="1" i="1" dirty="0" smtClean="0">
                <a:solidFill>
                  <a:srgbClr val="FFFF00"/>
                </a:solidFill>
              </a:rPr>
              <a:t> Disorder</a:t>
            </a:r>
          </a:p>
          <a:p>
            <a:pPr marL="914400" lvl="1" indent="-514350"/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/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/>
            <a:r>
              <a:rPr lang="en-US" b="1" i="1" dirty="0"/>
              <a:t>D</a:t>
            </a:r>
            <a:r>
              <a:rPr lang="en-US" b="1" i="1" dirty="0" smtClean="0"/>
              <a:t>iagnoses made by community reflect cultural ideas of what mental illness is and change with time</a:t>
            </a:r>
          </a:p>
          <a:p>
            <a:pPr marL="914400" lvl="1" indent="-514350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6438"/>
          <a:stretch>
            <a:fillRect/>
          </a:stretch>
        </p:blipFill>
        <p:spPr>
          <a:xfrm>
            <a:off x="4114009" y="2122531"/>
            <a:ext cx="2677280" cy="2013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5417" r="9313" b="7494"/>
          <a:stretch>
            <a:fillRect/>
          </a:stretch>
        </p:blipFill>
        <p:spPr>
          <a:xfrm>
            <a:off x="7155476" y="1164059"/>
            <a:ext cx="1988524" cy="1909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708" y="2580689"/>
            <a:ext cx="1308133" cy="1555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Categories in the DSM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544036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spcAft>
                <a:spcPts val="600"/>
              </a:spcAft>
              <a:buAutoNum type="arabicParenR"/>
            </a:pPr>
            <a:r>
              <a:rPr lang="en-US" b="1" dirty="0" smtClean="0">
                <a:solidFill>
                  <a:srgbClr val="FFFF00"/>
                </a:solidFill>
              </a:rPr>
              <a:t>Childhood </a:t>
            </a:r>
            <a:r>
              <a:rPr lang="en-US" b="1" dirty="0" smtClean="0">
                <a:solidFill>
                  <a:srgbClr val="FFFF00"/>
                </a:solidFill>
              </a:rPr>
              <a:t>			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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ADHD</a:t>
            </a:r>
            <a:endParaRPr lang="en-US" b="1" i="1" dirty="0" smtClean="0">
              <a:solidFill>
                <a:srgbClr val="FFFF00"/>
              </a:solidFill>
              <a:sym typeface="Wingdings"/>
            </a:endParaRP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en-US" b="1" dirty="0" smtClean="0">
                <a:sym typeface="Wingdings"/>
              </a:rPr>
              <a:t>Dementia </a:t>
            </a:r>
            <a:r>
              <a:rPr lang="en-US" b="1" dirty="0" smtClean="0">
                <a:sym typeface="Wingdings"/>
              </a:rPr>
              <a:t>			 </a:t>
            </a:r>
            <a:r>
              <a:rPr lang="en-US" b="1" i="1" dirty="0" err="1" smtClean="0">
                <a:sym typeface="Wingdings"/>
              </a:rPr>
              <a:t>Alzheimers</a:t>
            </a:r>
            <a:endParaRPr lang="en-US" b="1" i="1" dirty="0" smtClean="0">
              <a:sym typeface="Wingdings"/>
            </a:endParaRP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en-US" b="1" dirty="0" smtClean="0">
                <a:solidFill>
                  <a:srgbClr val="FFFF00"/>
                </a:solidFill>
                <a:sym typeface="Wingdings"/>
              </a:rPr>
              <a:t>Substance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			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Alcohol, caffeine, cocaine</a:t>
            </a: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en-US" b="1" dirty="0" smtClean="0">
                <a:sym typeface="Wingdings"/>
              </a:rPr>
              <a:t>Psychotic </a:t>
            </a:r>
            <a:r>
              <a:rPr lang="en-US" b="1" dirty="0" smtClean="0">
                <a:sym typeface="Wingdings"/>
              </a:rPr>
              <a:t>			 </a:t>
            </a:r>
            <a:r>
              <a:rPr lang="en-US" b="1" i="1" dirty="0" smtClean="0">
                <a:sym typeface="Wingdings"/>
              </a:rPr>
              <a:t>Schizophrenia</a:t>
            </a: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en-US" b="1" dirty="0" smtClean="0">
                <a:solidFill>
                  <a:srgbClr val="FFFF00"/>
                </a:solidFill>
                <a:sym typeface="Wingdings"/>
              </a:rPr>
              <a:t>Mood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				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Depression, bipolar</a:t>
            </a: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en-US" b="1" dirty="0" smtClean="0">
                <a:sym typeface="Wingdings"/>
              </a:rPr>
              <a:t>Anxiety </a:t>
            </a:r>
            <a:r>
              <a:rPr lang="en-US" b="1" dirty="0" smtClean="0">
                <a:sym typeface="Wingdings"/>
              </a:rPr>
              <a:t>				 </a:t>
            </a:r>
            <a:r>
              <a:rPr lang="en-US" b="1" i="1" dirty="0" smtClean="0">
                <a:sym typeface="Wingdings"/>
              </a:rPr>
              <a:t>PTSD, panic</a:t>
            </a: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en-US" b="1" dirty="0" smtClean="0">
                <a:solidFill>
                  <a:srgbClr val="FFFF00"/>
                </a:solidFill>
                <a:sym typeface="Wingdings"/>
              </a:rPr>
              <a:t>Somatoform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		 </a:t>
            </a:r>
            <a:r>
              <a:rPr lang="en-US" b="1" i="1" dirty="0">
                <a:solidFill>
                  <a:srgbClr val="FFFF00"/>
                </a:solidFill>
                <a:sym typeface="Wingdings"/>
              </a:rPr>
              <a:t>H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ypochondria</a:t>
            </a:r>
            <a:endParaRPr lang="en-US" b="1" i="1" dirty="0" smtClean="0">
              <a:solidFill>
                <a:srgbClr val="FFFF00"/>
              </a:solidFill>
              <a:sym typeface="Wingdings"/>
            </a:endParaRP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en-US" b="1" dirty="0" smtClean="0">
                <a:sym typeface="Wingdings"/>
              </a:rPr>
              <a:t>Dissociative </a:t>
            </a:r>
            <a:r>
              <a:rPr lang="en-US" b="1" dirty="0" smtClean="0">
                <a:sym typeface="Wingdings"/>
              </a:rPr>
              <a:t>			 </a:t>
            </a:r>
            <a:r>
              <a:rPr lang="en-US" b="1" i="1" dirty="0" smtClean="0">
                <a:sym typeface="Wingdings"/>
              </a:rPr>
              <a:t>Amnesia</a:t>
            </a:r>
            <a:r>
              <a:rPr lang="en-US" b="1" i="1" dirty="0" smtClean="0">
                <a:sym typeface="Wingdings"/>
              </a:rPr>
              <a:t>, MPD</a:t>
            </a: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en-US" b="1" dirty="0" smtClean="0">
                <a:solidFill>
                  <a:srgbClr val="FFFF00"/>
                </a:solidFill>
                <a:sym typeface="Wingdings"/>
              </a:rPr>
              <a:t>Sexual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				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Paraphilias</a:t>
            </a:r>
            <a:endParaRPr lang="en-US" b="1" i="1" dirty="0" smtClean="0">
              <a:solidFill>
                <a:srgbClr val="FFFF00"/>
              </a:solidFill>
              <a:sym typeface="Wingdings"/>
            </a:endParaRP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en-US" b="1" dirty="0" smtClean="0">
                <a:sym typeface="Wingdings"/>
              </a:rPr>
              <a:t>Impulse control </a:t>
            </a:r>
            <a:r>
              <a:rPr lang="en-US" b="1" dirty="0" smtClean="0">
                <a:sym typeface="Wingdings"/>
              </a:rPr>
              <a:t>	 </a:t>
            </a:r>
            <a:r>
              <a:rPr lang="en-US" b="1" i="1" dirty="0">
                <a:sym typeface="Wingdings"/>
              </a:rPr>
              <a:t>K</a:t>
            </a:r>
            <a:r>
              <a:rPr lang="en-US" b="1" i="1" dirty="0" smtClean="0">
                <a:sym typeface="Wingdings"/>
              </a:rPr>
              <a:t>leptomania</a:t>
            </a:r>
            <a:r>
              <a:rPr lang="en-US" b="1" i="1" dirty="0" smtClean="0">
                <a:sym typeface="Wingdings"/>
              </a:rPr>
              <a:t>, pyromania</a:t>
            </a: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en-US" sz="3097" b="1" dirty="0" smtClean="0">
                <a:solidFill>
                  <a:srgbClr val="FFFF00"/>
                </a:solidFill>
                <a:sym typeface="Wingdings"/>
              </a:rPr>
              <a:t>Personality </a:t>
            </a:r>
            <a:r>
              <a:rPr lang="en-US" sz="3097" b="1" dirty="0" smtClean="0">
                <a:solidFill>
                  <a:srgbClr val="FFFF00"/>
                </a:solidFill>
                <a:sym typeface="Wingdings"/>
              </a:rPr>
              <a:t>			 </a:t>
            </a:r>
            <a:r>
              <a:rPr lang="en-US" sz="3097" b="1" i="1" dirty="0" smtClean="0">
                <a:solidFill>
                  <a:srgbClr val="FFFF00"/>
                </a:solidFill>
                <a:sym typeface="Wingdings"/>
              </a:rPr>
              <a:t>Narcissistic, </a:t>
            </a:r>
            <a:r>
              <a:rPr lang="en-US" sz="3097" b="1" i="1" dirty="0" smtClean="0">
                <a:solidFill>
                  <a:srgbClr val="FFFF00"/>
                </a:solidFill>
                <a:sym typeface="Wingdings"/>
              </a:rPr>
              <a:t>Antisocial</a:t>
            </a:r>
            <a:endParaRPr lang="en-US" sz="3097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we find mental disorders?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Homeless</a:t>
            </a:r>
            <a:r>
              <a:rPr lang="en-US" dirty="0" smtClean="0"/>
              <a:t>… 25 – 30 % (</a:t>
            </a:r>
            <a:r>
              <a:rPr lang="en-US" dirty="0" err="1" smtClean="0"/>
              <a:t>schizo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Prisons</a:t>
            </a:r>
            <a:r>
              <a:rPr lang="en-US" dirty="0" smtClean="0"/>
              <a:t>… 50 % (personality)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TV</a:t>
            </a:r>
            <a:r>
              <a:rPr lang="en-US" dirty="0" smtClean="0"/>
              <a:t>… strange addictions, hoarders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Right next to you…</a:t>
            </a:r>
          </a:p>
          <a:p>
            <a:r>
              <a:rPr lang="en-US" dirty="0" smtClean="0"/>
              <a:t>‘Abnormal doesn’t mean ‘insane,’ ‘crazy,’ or ‘sick’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rule: </a:t>
            </a:r>
            <a:r>
              <a:rPr lang="en-US" b="1" i="1" dirty="0" smtClean="0">
                <a:solidFill>
                  <a:srgbClr val="FFFF00"/>
                </a:solidFill>
              </a:rPr>
              <a:t>No exact line where normal ends and </a:t>
            </a:r>
            <a:r>
              <a:rPr lang="en-US" b="1" i="1" dirty="0" smtClean="0">
                <a:solidFill>
                  <a:srgbClr val="FFFF00"/>
                </a:solidFill>
              </a:rPr>
              <a:t>‘different’ </a:t>
            </a:r>
            <a:r>
              <a:rPr lang="en-US" b="1" i="1" dirty="0" smtClean="0">
                <a:solidFill>
                  <a:srgbClr val="FFFF00"/>
                </a:solidFill>
              </a:rPr>
              <a:t>begins</a:t>
            </a:r>
            <a:r>
              <a:rPr lang="en-US" b="1" i="1" dirty="0" smtClean="0"/>
              <a:t> (same problems, diff. intensity)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015" y="1199568"/>
            <a:ext cx="1677985" cy="1263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8375" r="8152"/>
          <a:stretch>
            <a:fillRect/>
          </a:stretch>
        </p:blipFill>
        <p:spPr>
          <a:xfrm>
            <a:off x="6234983" y="1600200"/>
            <a:ext cx="1962865" cy="1777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32889" b="12943"/>
          <a:stretch>
            <a:fillRect/>
          </a:stretch>
        </p:blipFill>
        <p:spPr>
          <a:xfrm>
            <a:off x="7291201" y="2716208"/>
            <a:ext cx="1813294" cy="1629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070" y="2950367"/>
            <a:ext cx="1134131" cy="1398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“Am I normal?”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356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One of the most common worries</a:t>
            </a:r>
          </a:p>
          <a:p>
            <a:r>
              <a:rPr lang="en-US" dirty="0" smtClean="0"/>
              <a:t>It’s normal to experience feelings that </a:t>
            </a:r>
            <a:r>
              <a:rPr lang="en-US" dirty="0" smtClean="0"/>
              <a:t>people don’t understand you / your situation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i="1" dirty="0" smtClean="0">
                <a:solidFill>
                  <a:srgbClr val="FFFF00"/>
                </a:solidFill>
              </a:rPr>
              <a:t>Medical Students’ Syndrome</a:t>
            </a:r>
            <a:r>
              <a:rPr lang="en-US" b="1" i="1" dirty="0" smtClean="0"/>
              <a:t>:</a:t>
            </a:r>
          </a:p>
          <a:p>
            <a:pPr lvl="1"/>
            <a:r>
              <a:rPr lang="en-US" b="1" i="1" dirty="0" smtClean="0"/>
              <a:t>Deciding you suffer from </a:t>
            </a:r>
            <a:r>
              <a:rPr lang="en-US" b="1" i="1" dirty="0" smtClean="0"/>
              <a:t>						whatever </a:t>
            </a:r>
            <a:r>
              <a:rPr lang="en-US" b="1" i="1" dirty="0" smtClean="0"/>
              <a:t>disease you are reading about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049" y="3392212"/>
            <a:ext cx="1930147" cy="112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876" y="-1"/>
            <a:ext cx="1531875" cy="2281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b="11535"/>
          <a:stretch>
            <a:fillRect/>
          </a:stretch>
        </p:blipFill>
        <p:spPr>
          <a:xfrm>
            <a:off x="6174662" y="3252806"/>
            <a:ext cx="2952089" cy="2156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mental disorder is when someone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72573" cy="478798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b="1" i="1" dirty="0" smtClean="0"/>
              <a:t>Breaks </a:t>
            </a:r>
            <a:r>
              <a:rPr lang="en-US" b="1" i="1" dirty="0" smtClean="0"/>
              <a:t>the social community rules</a:t>
            </a:r>
          </a:p>
          <a:p>
            <a:pPr marL="0" indent="0">
              <a:buNone/>
            </a:pPr>
            <a:endParaRPr lang="en-US" b="1" i="1" dirty="0" smtClean="0"/>
          </a:p>
          <a:p>
            <a:pPr marL="914400" lvl="1" indent="-514350"/>
            <a:r>
              <a:rPr lang="en-US" b="1" dirty="0" smtClean="0"/>
              <a:t>Like w</a:t>
            </a:r>
            <a:r>
              <a:rPr lang="en-US" b="1" dirty="0" smtClean="0"/>
              <a:t>earing clothes or </a:t>
            </a:r>
            <a:r>
              <a:rPr lang="en-US" b="1" dirty="0" smtClean="0"/>
              <a:t>not committing murder</a:t>
            </a:r>
          </a:p>
          <a:p>
            <a:pPr marL="914400" lvl="1" indent="-514350"/>
            <a:r>
              <a:rPr lang="en-US" b="1" dirty="0" smtClean="0"/>
              <a:t>Hallucinations not always a violation…</a:t>
            </a:r>
          </a:p>
          <a:p>
            <a:pPr marL="400050" lvl="1" indent="0">
              <a:buNone/>
            </a:pPr>
            <a:endParaRPr lang="en-US" b="1" dirty="0" smtClean="0"/>
          </a:p>
          <a:p>
            <a:pPr marL="1314450" lvl="2" indent="-514350"/>
            <a:r>
              <a:rPr lang="en-US" sz="2800" b="1" dirty="0" smtClean="0">
                <a:solidFill>
                  <a:srgbClr val="FFFF00"/>
                </a:solidFill>
              </a:rPr>
              <a:t>Today </a:t>
            </a:r>
            <a:r>
              <a:rPr lang="en-US" sz="2800" b="1" dirty="0" err="1" smtClean="0">
                <a:solidFill>
                  <a:srgbClr val="FFFF00"/>
                </a:solidFill>
                <a:sym typeface="Wingdings"/>
              </a:rPr>
              <a:t></a:t>
            </a:r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 schizophrenia</a:t>
            </a:r>
          </a:p>
          <a:p>
            <a:pPr marL="1314450" lvl="2" indent="-514350"/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13</a:t>
            </a:r>
            <a:r>
              <a:rPr lang="en-US" sz="2800" b="1" baseline="30000" dirty="0" smtClean="0">
                <a:solidFill>
                  <a:srgbClr val="FFFF00"/>
                </a:solidFill>
                <a:sym typeface="Wingdings"/>
              </a:rPr>
              <a:t>th</a:t>
            </a:r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 Century monk  </a:t>
            </a:r>
            <a:r>
              <a:rPr lang="en-US" sz="2800" b="1" dirty="0" err="1" smtClean="0">
                <a:solidFill>
                  <a:srgbClr val="FFFF00"/>
                </a:solidFill>
                <a:sym typeface="Wingdings"/>
              </a:rPr>
              <a:t>Desireable</a:t>
            </a:r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 (Joan of Arc</a:t>
            </a:r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)</a:t>
            </a:r>
          </a:p>
          <a:p>
            <a:pPr marL="1314450" lvl="2" indent="-514350"/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The point: culture is important!!!</a:t>
            </a:r>
            <a:endParaRPr lang="en-US" sz="2800" b="1" dirty="0" smtClean="0">
              <a:solidFill>
                <a:srgbClr val="FFFF00"/>
              </a:solidFill>
              <a:sym typeface="Wingdings"/>
            </a:endParaRPr>
          </a:p>
          <a:p>
            <a:pPr marL="1314450" lvl="2" indent="-51435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195" y="1417638"/>
            <a:ext cx="1151953" cy="1116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mental disorder is when someone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2"/>
            </a:pPr>
            <a:r>
              <a:rPr lang="en-US" b="1" i="1" dirty="0"/>
              <a:t>Disruptive (hurt) themselves / the </a:t>
            </a:r>
            <a:r>
              <a:rPr lang="en-US" b="1" i="1" dirty="0" smtClean="0"/>
              <a:t>community</a:t>
            </a:r>
          </a:p>
          <a:p>
            <a:pPr marL="0" indent="0">
              <a:buNone/>
            </a:pPr>
            <a:endParaRPr lang="en-US" b="1" i="1" dirty="0"/>
          </a:p>
          <a:p>
            <a:pPr marL="914400" lvl="1" indent="-514350"/>
            <a:r>
              <a:rPr lang="en-US" b="1" dirty="0">
                <a:solidFill>
                  <a:srgbClr val="FFFF00"/>
                </a:solidFill>
              </a:rPr>
              <a:t>Fear of crowds… don’t leave house</a:t>
            </a:r>
          </a:p>
          <a:p>
            <a:pPr marL="914400" lvl="1" indent="-514350"/>
            <a:r>
              <a:rPr lang="en-US" b="1" dirty="0">
                <a:solidFill>
                  <a:srgbClr val="FFFF00"/>
                </a:solidFill>
              </a:rPr>
              <a:t>Anxious about failure… can’t write exam</a:t>
            </a:r>
          </a:p>
          <a:p>
            <a:pPr marL="914400" lvl="1" indent="-514350"/>
            <a:r>
              <a:rPr lang="en-US" b="1" dirty="0">
                <a:solidFill>
                  <a:srgbClr val="FFFF00"/>
                </a:solidFill>
              </a:rPr>
              <a:t>Gambler loses family savings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520" y="3778181"/>
            <a:ext cx="2049480" cy="30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8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mental disorder is when someone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13" y="1600200"/>
            <a:ext cx="8229600" cy="509585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en-US" b="1" i="1" dirty="0" smtClean="0"/>
              <a:t>Is emotionally distressed</a:t>
            </a:r>
          </a:p>
          <a:p>
            <a:pPr marL="914400" lvl="1" indent="-514350"/>
            <a:r>
              <a:rPr lang="en-US" b="1" dirty="0" smtClean="0">
                <a:solidFill>
                  <a:srgbClr val="FFFF00"/>
                </a:solidFill>
              </a:rPr>
              <a:t>Conform to </a:t>
            </a:r>
            <a:r>
              <a:rPr lang="en-US" b="1" dirty="0" smtClean="0">
                <a:solidFill>
                  <a:srgbClr val="FFFF00"/>
                </a:solidFill>
              </a:rPr>
              <a:t>society’s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rules… </a:t>
            </a:r>
            <a:r>
              <a:rPr lang="en-US" b="1" dirty="0" smtClean="0">
                <a:solidFill>
                  <a:srgbClr val="FFFF00"/>
                </a:solidFill>
              </a:rPr>
              <a:t>but still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914400" lvl="1" indent="-514350"/>
            <a:r>
              <a:rPr lang="en-US" b="1" dirty="0" smtClean="0">
                <a:solidFill>
                  <a:srgbClr val="FFFF00"/>
                </a:solidFill>
              </a:rPr>
              <a:t>Feel angry, depressed, anxious, guilty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354" y="4245403"/>
            <a:ext cx="3140446" cy="2089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04" y="1646669"/>
            <a:ext cx="8541596" cy="4525963"/>
          </a:xfrm>
        </p:spPr>
        <p:txBody>
          <a:bodyPr/>
          <a:lstStyle/>
          <a:p>
            <a:pPr marL="514350" indent="-514350">
              <a:buFont typeface="+mj-lt"/>
              <a:buAutoNum type="arabicParenR" startAt="3"/>
            </a:pPr>
            <a:r>
              <a:rPr lang="en-US" b="1" i="1" dirty="0"/>
              <a:t>Is insane: Legal</a:t>
            </a:r>
          </a:p>
          <a:p>
            <a:pPr marL="914400" lvl="1" indent="-514350"/>
            <a:r>
              <a:rPr lang="en-US" dirty="0" smtClean="0"/>
              <a:t>Insanity </a:t>
            </a:r>
            <a:r>
              <a:rPr lang="en-US" dirty="0"/>
              <a:t>is only a legal term… no doctors use it</a:t>
            </a:r>
          </a:p>
          <a:p>
            <a:pPr marL="914400" lvl="1" indent="-514350"/>
            <a:r>
              <a:rPr lang="en-US" b="1" dirty="0">
                <a:solidFill>
                  <a:srgbClr val="FFFF00"/>
                </a:solidFill>
              </a:rPr>
              <a:t>1) Is he aware of the consequences of his actions?</a:t>
            </a:r>
          </a:p>
          <a:p>
            <a:pPr marL="914400" lvl="1" indent="-514350"/>
            <a:r>
              <a:rPr lang="en-US" b="1" dirty="0">
                <a:solidFill>
                  <a:srgbClr val="FFFF00"/>
                </a:solidFill>
              </a:rPr>
              <a:t>2) Can he control his behavior?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068" y="3632640"/>
            <a:ext cx="2114932" cy="274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3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mental disorder?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65585"/>
          </a:xfrm>
        </p:spPr>
        <p:txBody>
          <a:bodyPr>
            <a:normAutofit/>
          </a:bodyPr>
          <a:lstStyle/>
          <a:p>
            <a:r>
              <a:rPr lang="en-US" dirty="0" smtClean="0"/>
              <a:t>It’s a behavior or emotional state that</a:t>
            </a:r>
          </a:p>
          <a:p>
            <a:pPr lvl="1"/>
            <a:r>
              <a:rPr lang="en-US" b="1" i="1" dirty="0" smtClean="0">
                <a:solidFill>
                  <a:srgbClr val="FFFF00"/>
                </a:solidFill>
              </a:rPr>
              <a:t>Disrupts relationships in the community</a:t>
            </a:r>
          </a:p>
          <a:p>
            <a:pPr lvl="1"/>
            <a:r>
              <a:rPr lang="en-US" b="1" i="1" dirty="0" smtClean="0">
                <a:solidFill>
                  <a:srgbClr val="FFFF00"/>
                </a:solidFill>
              </a:rPr>
              <a:t>Is self-destructive</a:t>
            </a:r>
          </a:p>
          <a:p>
            <a:pPr lvl="1"/>
            <a:r>
              <a:rPr lang="en-US" b="1" i="1" dirty="0" smtClean="0">
                <a:solidFill>
                  <a:srgbClr val="FFFF00"/>
                </a:solidFill>
              </a:rPr>
              <a:t>Causes </a:t>
            </a:r>
            <a:r>
              <a:rPr lang="en-US" b="1" i="1" dirty="0" smtClean="0">
                <a:solidFill>
                  <a:srgbClr val="FFFF00"/>
                </a:solidFill>
              </a:rPr>
              <a:t>emotional suffering</a:t>
            </a:r>
            <a:endParaRPr lang="en-US" b="1" i="1" dirty="0" smtClean="0">
              <a:solidFill>
                <a:srgbClr val="FFFF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Many people have some form of mental health problem in their lifetime… </a:t>
            </a:r>
            <a:r>
              <a:rPr lang="en-US" dirty="0" smtClean="0">
                <a:solidFill>
                  <a:srgbClr val="FFFF00"/>
                </a:solidFill>
              </a:rPr>
              <a:t>its ‘</a:t>
            </a:r>
            <a:r>
              <a:rPr lang="en-US" b="1" i="1" dirty="0" smtClean="0">
                <a:solidFill>
                  <a:srgbClr val="FFFF00"/>
                </a:solidFill>
              </a:rPr>
              <a:t>normal</a:t>
            </a:r>
            <a:r>
              <a:rPr lang="en-US" dirty="0" smtClean="0">
                <a:solidFill>
                  <a:srgbClr val="FFFF00"/>
                </a:solidFill>
              </a:rPr>
              <a:t>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160" y="2976021"/>
            <a:ext cx="3198840" cy="258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356" y="3682772"/>
            <a:ext cx="2823712" cy="1882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769" y="274638"/>
            <a:ext cx="861934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diagnose mental disorders?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b="1" i="1" u="sng" dirty="0" smtClean="0"/>
              <a:t>Questionnaires</a:t>
            </a:r>
          </a:p>
          <a:p>
            <a:pPr lvl="1"/>
            <a:r>
              <a:rPr lang="en-US" dirty="0" smtClean="0"/>
              <a:t>Standardized questions with MC / TF answers.</a:t>
            </a:r>
          </a:p>
          <a:p>
            <a:pPr lvl="1"/>
            <a:r>
              <a:rPr lang="en-US" dirty="0" smtClean="0"/>
              <a:t>(Beck </a:t>
            </a:r>
            <a:r>
              <a:rPr lang="en-US" dirty="0" smtClean="0"/>
              <a:t>Depression, Taylor </a:t>
            </a:r>
            <a:r>
              <a:rPr lang="en-US" dirty="0" smtClean="0"/>
              <a:t>Anxiety, MMPI)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FFFF00"/>
                </a:solidFill>
              </a:rPr>
              <a:t>Good reliability (consistent over time)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FFFF00"/>
                </a:solidFill>
              </a:rPr>
              <a:t>Good validity (measures </a:t>
            </a:r>
            <a:r>
              <a:rPr lang="en-US" b="1" i="1" dirty="0" smtClean="0">
                <a:solidFill>
                  <a:srgbClr val="FFFF00"/>
                </a:solidFill>
              </a:rPr>
              <a:t>what it is supposed to)</a:t>
            </a:r>
            <a:endParaRPr lang="en-US" b="1" i="1" dirty="0" smtClean="0">
              <a:solidFill>
                <a:srgbClr val="FFFF00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b="1" i="1" u="sng" dirty="0" smtClean="0"/>
              <a:t>Therapist</a:t>
            </a:r>
            <a:r>
              <a:rPr lang="en-US" b="1" i="1" u="sng" dirty="0"/>
              <a:t>s</a:t>
            </a:r>
            <a:endParaRPr lang="en-US" b="1" i="1" u="sng" dirty="0" smtClean="0"/>
          </a:p>
          <a:p>
            <a:pPr lvl="1"/>
            <a:r>
              <a:rPr lang="en-US" dirty="0" smtClean="0"/>
              <a:t>Makes </a:t>
            </a:r>
            <a:r>
              <a:rPr lang="en-US" dirty="0" smtClean="0"/>
              <a:t>judgments, </a:t>
            </a:r>
            <a:r>
              <a:rPr lang="en-US" b="1" dirty="0" smtClean="0">
                <a:solidFill>
                  <a:srgbClr val="FFFF00"/>
                </a:solidFill>
              </a:rPr>
              <a:t>less reliable over time</a:t>
            </a:r>
            <a:r>
              <a:rPr lang="en-US" dirty="0" smtClean="0"/>
              <a:t>, but…</a:t>
            </a:r>
            <a:endParaRPr lang="en-US" dirty="0" smtClean="0"/>
          </a:p>
          <a:p>
            <a:pPr lvl="1"/>
            <a:r>
              <a:rPr lang="en-US" b="1" i="1" dirty="0" smtClean="0">
                <a:solidFill>
                  <a:srgbClr val="FFFF00"/>
                </a:solidFill>
              </a:rPr>
              <a:t>Can deal with lying, non-verbal cues, etc.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938" y="3999221"/>
            <a:ext cx="3956172" cy="1432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565</Words>
  <Application>Microsoft Macintosh PowerPoint</Application>
  <PresentationFormat>On-screen Show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Mental Disorders</vt:lpstr>
      <vt:lpstr>Where do we find mental disorders?</vt:lpstr>
      <vt:lpstr>“Am I normal?”</vt:lpstr>
      <vt:lpstr>A mental disorder is when someone</vt:lpstr>
      <vt:lpstr>A mental disorder is when someone</vt:lpstr>
      <vt:lpstr>A mental disorder is when someone</vt:lpstr>
      <vt:lpstr>Insanity</vt:lpstr>
      <vt:lpstr>What is a mental disorder?</vt:lpstr>
      <vt:lpstr>How do we diagnose mental disorders?</vt:lpstr>
      <vt:lpstr>The DSM</vt:lpstr>
      <vt:lpstr>Problems with the DSM</vt:lpstr>
      <vt:lpstr>PowerPoint Presentation</vt:lpstr>
      <vt:lpstr>PowerPoint Presentation</vt:lpstr>
      <vt:lpstr>Major Categories in the DSM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Disorders</dc:title>
  <dc:creator>Mark Auger</dc:creator>
  <cp:lastModifiedBy>Mark</cp:lastModifiedBy>
  <cp:revision>9</cp:revision>
  <dcterms:created xsi:type="dcterms:W3CDTF">2013-03-12T20:46:37Z</dcterms:created>
  <dcterms:modified xsi:type="dcterms:W3CDTF">2014-04-10T15:55:10Z</dcterms:modified>
</cp:coreProperties>
</file>