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3BA3-7168-A24F-8B51-D54E55EE6C0D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7F04B-CEB9-EC45-ACC9-FC78DA715F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Mood Disorders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MHS – PSYCHOLOGY - 2013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0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088" y="2655349"/>
            <a:ext cx="2120371" cy="154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180" y="4538525"/>
            <a:ext cx="3189279" cy="2319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30123"/>
            <a:ext cx="2498862" cy="1817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8862" y="4538525"/>
            <a:ext cx="3412318" cy="2481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2314261"/>
            <a:ext cx="2267776" cy="1649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Depression: More than just ‘the blues’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63" y="1600200"/>
            <a:ext cx="8686800" cy="4917654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Depression </a:t>
            </a:r>
            <a:r>
              <a:rPr lang="en-US" b="1" i="1" dirty="0"/>
              <a:t>is not a sign of personal </a:t>
            </a:r>
            <a:r>
              <a:rPr lang="en-US" b="1" i="1" dirty="0" smtClean="0"/>
              <a:t>weakness</a:t>
            </a:r>
          </a:p>
          <a:p>
            <a:r>
              <a:rPr lang="en-US" b="1" i="1" dirty="0" smtClean="0"/>
              <a:t>Can’t just “</a:t>
            </a:r>
            <a:r>
              <a:rPr lang="en-US" b="1" i="1" dirty="0"/>
              <a:t>pull</a:t>
            </a:r>
            <a:r>
              <a:rPr lang="en-US" b="1" i="1" dirty="0" smtClean="0"/>
              <a:t> yourself together</a:t>
            </a:r>
            <a:r>
              <a:rPr lang="en-US" b="1" i="1" dirty="0"/>
              <a:t>.</a:t>
            </a:r>
            <a:r>
              <a:rPr lang="en-US" b="1" i="1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>
                <a:solidFill>
                  <a:srgbClr val="FFFF00"/>
                </a:solidFill>
              </a:rPr>
              <a:t>P</a:t>
            </a:r>
            <a:r>
              <a:rPr lang="en-US" b="1" i="1" dirty="0" smtClean="0">
                <a:solidFill>
                  <a:srgbClr val="FFFF00"/>
                </a:solidFill>
              </a:rPr>
              <a:t>hysical </a:t>
            </a:r>
            <a:r>
              <a:rPr lang="en-US" b="1" i="1" dirty="0">
                <a:solidFill>
                  <a:srgbClr val="FFFF00"/>
                </a:solidFill>
              </a:rPr>
              <a:t>illness</a:t>
            </a:r>
            <a:r>
              <a:rPr lang="en-US" b="1" i="1" dirty="0" smtClean="0">
                <a:solidFill>
                  <a:srgbClr val="FFFF00"/>
                </a:solidFill>
              </a:rPr>
              <a:t> involving </a:t>
            </a:r>
            <a:r>
              <a:rPr lang="en-US" b="1" i="1" dirty="0">
                <a:solidFill>
                  <a:srgbClr val="FFFF00"/>
                </a:solidFill>
              </a:rPr>
              <a:t>frequent episodes </a:t>
            </a:r>
            <a:r>
              <a:rPr lang="en-US" b="1" i="1" dirty="0" smtClean="0">
                <a:solidFill>
                  <a:srgbClr val="FFFF00"/>
                </a:solidFill>
              </a:rPr>
              <a:t>of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>
                <a:solidFill>
                  <a:srgbClr val="FFFF00"/>
                </a:solidFill>
              </a:rPr>
              <a:t>intense hopelessness</a:t>
            </a:r>
            <a:r>
              <a:rPr lang="en-US" b="1" i="1" dirty="0" smtClean="0">
                <a:solidFill>
                  <a:srgbClr val="FFFF00"/>
                </a:solidFill>
              </a:rPr>
              <a:t> (never get better) 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lowered </a:t>
            </a:r>
            <a:r>
              <a:rPr lang="en-US" b="1" i="1" dirty="0">
                <a:solidFill>
                  <a:srgbClr val="FFFF00"/>
                </a:solidFill>
              </a:rPr>
              <a:t>self-</a:t>
            </a:r>
            <a:r>
              <a:rPr lang="en-US" b="1" i="1" dirty="0" smtClean="0">
                <a:solidFill>
                  <a:srgbClr val="FFFF00"/>
                </a:solidFill>
              </a:rPr>
              <a:t>esteem (don’t belong, no one understands)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rgbClr val="FFFF00"/>
                </a:solidFill>
              </a:rPr>
              <a:t>Left </a:t>
            </a:r>
            <a:r>
              <a:rPr lang="en-US" b="1" i="1" dirty="0">
                <a:solidFill>
                  <a:srgbClr val="FFFF00"/>
                </a:solidFill>
              </a:rPr>
              <a:t>untreated, depression may</a:t>
            </a:r>
            <a:r>
              <a:rPr lang="en-US" b="1" i="1" dirty="0" smtClean="0">
                <a:solidFill>
                  <a:srgbClr val="FFFF00"/>
                </a:solidFill>
              </a:rPr>
              <a:t> lead </a:t>
            </a:r>
            <a:r>
              <a:rPr lang="en-US" b="1" i="1" dirty="0">
                <a:solidFill>
                  <a:srgbClr val="FFFF00"/>
                </a:solidFill>
              </a:rPr>
              <a:t>to suicide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27" y="4781485"/>
            <a:ext cx="1786441" cy="1188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82" y="2397222"/>
            <a:ext cx="1315018" cy="1755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58" y="4781486"/>
            <a:ext cx="2910842" cy="1212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common mood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E</a:t>
            </a:r>
            <a:r>
              <a:rPr lang="en-US" b="1" i="1" dirty="0" smtClean="0"/>
              <a:t>stimated </a:t>
            </a:r>
            <a:r>
              <a:rPr lang="en-US" b="1" i="1" dirty="0"/>
              <a:t>that </a:t>
            </a:r>
            <a:r>
              <a:rPr lang="en-US" b="1" i="1" dirty="0">
                <a:solidFill>
                  <a:srgbClr val="FFFF00"/>
                </a:solidFill>
              </a:rPr>
              <a:t>17 percen</a:t>
            </a:r>
            <a:r>
              <a:rPr lang="en-US" b="1" i="1" dirty="0"/>
              <a:t>t of the U.S. </a:t>
            </a:r>
            <a:r>
              <a:rPr lang="en-US" b="1" i="1" dirty="0" smtClean="0"/>
              <a:t>pop </a:t>
            </a:r>
          </a:p>
          <a:p>
            <a:pPr lvl="1"/>
            <a:endParaRPr lang="en-US" b="1" i="1" dirty="0" smtClean="0"/>
          </a:p>
          <a:p>
            <a:r>
              <a:rPr lang="en-US" b="1" i="1" dirty="0" smtClean="0">
                <a:solidFill>
                  <a:srgbClr val="FFFF00"/>
                </a:solidFill>
              </a:rPr>
              <a:t>5</a:t>
            </a:r>
            <a:r>
              <a:rPr lang="en-US" b="1" i="1" dirty="0">
                <a:solidFill>
                  <a:srgbClr val="FFFF00"/>
                </a:solidFill>
              </a:rPr>
              <a:t>-12 percent of men</a:t>
            </a:r>
            <a:r>
              <a:rPr lang="en-US" b="1" i="1" dirty="0" smtClean="0">
                <a:solidFill>
                  <a:srgbClr val="FFFF00"/>
                </a:solidFill>
              </a:rPr>
              <a:t> (under-reported?) 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10</a:t>
            </a:r>
            <a:r>
              <a:rPr lang="en-US" b="1" i="1" dirty="0">
                <a:solidFill>
                  <a:srgbClr val="FFFF00"/>
                </a:solidFill>
              </a:rPr>
              <a:t>-20 percent of </a:t>
            </a:r>
            <a:r>
              <a:rPr lang="en-US" b="1" i="1" dirty="0" smtClean="0">
                <a:solidFill>
                  <a:srgbClr val="FFFF00"/>
                </a:solidFill>
              </a:rPr>
              <a:t>women </a:t>
            </a:r>
          </a:p>
          <a:p>
            <a:pPr lvl="1">
              <a:buNone/>
            </a:pPr>
            <a:endParaRPr lang="en-US" b="1" i="1" dirty="0" smtClean="0"/>
          </a:p>
          <a:p>
            <a:pPr lvl="1">
              <a:buNone/>
            </a:pPr>
            <a:r>
              <a:rPr lang="en-US" b="1" i="1" dirty="0" smtClean="0"/>
              <a:t>	will </a:t>
            </a:r>
            <a:r>
              <a:rPr lang="en-US" b="1" i="1" dirty="0"/>
              <a:t>suffer from a major</a:t>
            </a:r>
            <a:r>
              <a:rPr lang="en-US" b="1" i="1" dirty="0" smtClean="0"/>
              <a:t> </a:t>
            </a:r>
          </a:p>
          <a:p>
            <a:pPr lvl="1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depressive </a:t>
            </a:r>
            <a:r>
              <a:rPr lang="en-US" b="1" i="1" dirty="0"/>
              <a:t>episode at least</a:t>
            </a:r>
            <a:r>
              <a:rPr lang="en-US" b="1" i="1" dirty="0" smtClean="0"/>
              <a:t> </a:t>
            </a:r>
          </a:p>
          <a:p>
            <a:pPr lvl="1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once </a:t>
            </a:r>
            <a:r>
              <a:rPr lang="en-US" b="1" i="1" dirty="0"/>
              <a:t>in their </a:t>
            </a:r>
            <a:r>
              <a:rPr lang="en-US" b="1" i="1" dirty="0" smtClean="0"/>
              <a:t>lifetime</a:t>
            </a:r>
          </a:p>
          <a:p>
            <a:pPr>
              <a:buNone/>
            </a:pPr>
            <a:endParaRPr lang="en-US" b="1" i="1" dirty="0" smtClean="0"/>
          </a:p>
          <a:p>
            <a:r>
              <a:rPr lang="en-US" b="1" i="1" dirty="0" smtClean="0">
                <a:solidFill>
                  <a:srgbClr val="FFFF00"/>
                </a:solidFill>
              </a:rPr>
              <a:t>Mo’ $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Mo’ problems?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95" y="4016966"/>
            <a:ext cx="3380705" cy="2841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DSM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3" y="1600200"/>
            <a:ext cx="8871867" cy="52578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b="1" u="sng" dirty="0" smtClean="0"/>
              <a:t>You need at </a:t>
            </a:r>
            <a:r>
              <a:rPr lang="en-US" b="1" u="sng" dirty="0"/>
              <a:t>least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5 of </a:t>
            </a:r>
            <a:r>
              <a:rPr lang="en-US" b="1" u="sng" dirty="0">
                <a:solidFill>
                  <a:srgbClr val="FFFF00"/>
                </a:solidFill>
              </a:rPr>
              <a:t>these</a:t>
            </a:r>
            <a:r>
              <a:rPr lang="en-US" b="1" u="sng" dirty="0" smtClean="0">
                <a:solidFill>
                  <a:srgbClr val="FFFF00"/>
                </a:solidFill>
              </a:rPr>
              <a:t> 9 symptoms </a:t>
            </a:r>
            <a:r>
              <a:rPr lang="en-US" b="1" u="sng" dirty="0"/>
              <a:t>during the same </a:t>
            </a:r>
            <a:r>
              <a:rPr lang="en-US" b="1" u="sng" dirty="0">
                <a:solidFill>
                  <a:srgbClr val="FFFF00"/>
                </a:solidFill>
              </a:rPr>
              <a:t>two-week </a:t>
            </a:r>
            <a:r>
              <a:rPr lang="en-US" b="1" u="sng" dirty="0"/>
              <a:t>period</a:t>
            </a:r>
            <a:r>
              <a:rPr lang="en-US" dirty="0" smtClean="0"/>
              <a:t>:</a:t>
            </a:r>
          </a:p>
          <a:p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i="1" dirty="0"/>
              <a:t>Depressed </a:t>
            </a:r>
            <a:r>
              <a:rPr lang="en-US" b="1" i="1" dirty="0" smtClean="0"/>
              <a:t>mood (</a:t>
            </a:r>
            <a:r>
              <a:rPr lang="en-US" b="1" i="1" dirty="0" smtClean="0"/>
              <a:t>everything flat…)</a:t>
            </a:r>
            <a:endParaRPr lang="en-US" b="1" i="1" dirty="0" smtClean="0"/>
          </a:p>
          <a:p>
            <a:r>
              <a:rPr lang="en-US" b="1" i="1" dirty="0" smtClean="0"/>
              <a:t>2</a:t>
            </a:r>
            <a:r>
              <a:rPr lang="en-US" b="1" i="1" dirty="0"/>
              <a:t>. </a:t>
            </a:r>
            <a:r>
              <a:rPr lang="en-US" b="1" i="1" dirty="0">
                <a:solidFill>
                  <a:srgbClr val="FFFF00"/>
                </a:solidFill>
              </a:rPr>
              <a:t>Reduced interest in almost </a:t>
            </a:r>
            <a:r>
              <a:rPr lang="en-US" b="1" i="1" dirty="0" smtClean="0">
                <a:solidFill>
                  <a:srgbClr val="FFFF00"/>
                </a:solidFill>
              </a:rPr>
              <a:t>all activities</a:t>
            </a:r>
            <a:endParaRPr lang="en-US" b="1" i="1" dirty="0" smtClean="0">
              <a:solidFill>
                <a:srgbClr val="FFFF00"/>
              </a:solidFill>
            </a:endParaRPr>
          </a:p>
          <a:p>
            <a:r>
              <a:rPr lang="en-US" b="1" i="1" dirty="0" smtClean="0"/>
              <a:t>3</a:t>
            </a:r>
            <a:r>
              <a:rPr lang="en-US" b="1" i="1" dirty="0"/>
              <a:t>.</a:t>
            </a:r>
            <a:r>
              <a:rPr lang="en-US" b="1" i="1" dirty="0" smtClean="0"/>
              <a:t> Significant </a:t>
            </a:r>
            <a:r>
              <a:rPr lang="en-US" b="1" i="1" dirty="0"/>
              <a:t>weight gain or weight </a:t>
            </a:r>
            <a:r>
              <a:rPr lang="en-US" b="1" i="1" dirty="0" smtClean="0"/>
              <a:t>loss</a:t>
            </a:r>
          </a:p>
          <a:p>
            <a:r>
              <a:rPr lang="en-US" b="1" i="1" dirty="0" smtClean="0"/>
              <a:t>4</a:t>
            </a:r>
            <a:r>
              <a:rPr lang="en-US" b="1" i="1" dirty="0"/>
              <a:t>. </a:t>
            </a:r>
            <a:r>
              <a:rPr lang="en-US" b="1" i="1" dirty="0">
                <a:solidFill>
                  <a:srgbClr val="FFFF00"/>
                </a:solidFill>
              </a:rPr>
              <a:t>Insomnia, or sleeping too </a:t>
            </a:r>
            <a:r>
              <a:rPr lang="en-US" b="1" i="1" dirty="0" smtClean="0">
                <a:solidFill>
                  <a:srgbClr val="FFFF00"/>
                </a:solidFill>
              </a:rPr>
              <a:t>much</a:t>
            </a:r>
          </a:p>
          <a:p>
            <a:r>
              <a:rPr lang="en-US" b="1" i="1" dirty="0" smtClean="0"/>
              <a:t>5</a:t>
            </a:r>
            <a:r>
              <a:rPr lang="en-US" b="1" i="1" dirty="0"/>
              <a:t>. Increased or decreased motor </a:t>
            </a:r>
            <a:r>
              <a:rPr lang="en-US" b="1" i="1" dirty="0" smtClean="0"/>
              <a:t>activity (twitchy, sluggish)</a:t>
            </a:r>
          </a:p>
          <a:p>
            <a:r>
              <a:rPr lang="en-US" b="1" i="1" dirty="0" smtClean="0"/>
              <a:t>6</a:t>
            </a:r>
            <a:r>
              <a:rPr lang="en-US" b="1" i="1" dirty="0"/>
              <a:t>. </a:t>
            </a:r>
            <a:r>
              <a:rPr lang="en-US" b="1" i="1" dirty="0">
                <a:solidFill>
                  <a:srgbClr val="FFFF00"/>
                </a:solidFill>
              </a:rPr>
              <a:t>Fatigue or loss of </a:t>
            </a:r>
            <a:r>
              <a:rPr lang="en-US" b="1" i="1" dirty="0" smtClean="0">
                <a:solidFill>
                  <a:srgbClr val="FFFF00"/>
                </a:solidFill>
              </a:rPr>
              <a:t>energy</a:t>
            </a:r>
          </a:p>
          <a:p>
            <a:r>
              <a:rPr lang="en-US" b="1" i="1" dirty="0" smtClean="0"/>
              <a:t>7</a:t>
            </a:r>
            <a:r>
              <a:rPr lang="en-US" b="1" i="1" dirty="0"/>
              <a:t>. Feelings of worthlessness or </a:t>
            </a:r>
            <a:r>
              <a:rPr lang="en-US" b="1" i="1" dirty="0" smtClean="0"/>
              <a:t>guilt</a:t>
            </a:r>
          </a:p>
          <a:p>
            <a:r>
              <a:rPr lang="en-US" b="1" i="1" dirty="0" smtClean="0"/>
              <a:t>8</a:t>
            </a:r>
            <a:r>
              <a:rPr lang="en-US" b="1" i="1" dirty="0"/>
              <a:t>. </a:t>
            </a:r>
            <a:r>
              <a:rPr lang="en-US" b="1" i="1" dirty="0">
                <a:solidFill>
                  <a:srgbClr val="FFFF00"/>
                </a:solidFill>
              </a:rPr>
              <a:t>Reduced ability to concentrate or </a:t>
            </a:r>
            <a:r>
              <a:rPr lang="en-US" b="1" i="1" dirty="0" smtClean="0">
                <a:solidFill>
                  <a:srgbClr val="FFFF00"/>
                </a:solidFill>
              </a:rPr>
              <a:t>think</a:t>
            </a:r>
          </a:p>
          <a:p>
            <a:r>
              <a:rPr lang="en-US" b="1" i="1" dirty="0" smtClean="0"/>
              <a:t>9</a:t>
            </a:r>
            <a:r>
              <a:rPr lang="en-US" b="1" i="1" dirty="0"/>
              <a:t>. Recurrent thoughts of </a:t>
            </a:r>
            <a:r>
              <a:rPr lang="en-US" b="1" i="1" dirty="0" smtClean="0"/>
              <a:t>death</a:t>
            </a: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33" y="-35462"/>
            <a:ext cx="2164107" cy="1635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330" y="0"/>
            <a:ext cx="2340670" cy="1557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330" y="2266579"/>
            <a:ext cx="2090771" cy="160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30" y="4923987"/>
            <a:ext cx="956266" cy="1321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708" y="5799251"/>
            <a:ext cx="1683292" cy="105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Depression is</a:t>
            </a:r>
            <a:r>
              <a:rPr lang="en-US" b="1" dirty="0" smtClean="0"/>
              <a:t> more </a:t>
            </a:r>
            <a:r>
              <a:rPr lang="en-US" b="1" dirty="0"/>
              <a:t>likely to co-occur with certain</a:t>
            </a:r>
            <a:r>
              <a:rPr lang="en-US" b="1" dirty="0" smtClean="0"/>
              <a:t> 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medical </a:t>
            </a:r>
            <a:r>
              <a:rPr lang="en-US" b="1" i="1" dirty="0">
                <a:solidFill>
                  <a:srgbClr val="FFFF00"/>
                </a:solidFill>
              </a:rPr>
              <a:t>illnesses </a:t>
            </a:r>
            <a:r>
              <a:rPr lang="en-US" b="1" i="1" dirty="0" smtClean="0">
                <a:solidFill>
                  <a:srgbClr val="FFFF00"/>
                </a:solidFill>
              </a:rPr>
              <a:t>(stroke</a:t>
            </a:r>
            <a:r>
              <a:rPr lang="en-US" b="1" i="1" dirty="0">
                <a:solidFill>
                  <a:srgbClr val="FFFF00"/>
                </a:solidFill>
              </a:rPr>
              <a:t>, heart disease, cancer,</a:t>
            </a:r>
            <a:r>
              <a:rPr lang="en-US" b="1" i="1" dirty="0" smtClean="0">
                <a:solidFill>
                  <a:srgbClr val="FFFF00"/>
                </a:solidFill>
              </a:rPr>
              <a:t> diabetes)</a:t>
            </a:r>
            <a:endParaRPr lang="en-US" b="1" i="1" dirty="0">
              <a:solidFill>
                <a:srgbClr val="FFFF00"/>
              </a:solidFill>
            </a:endParaRP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psychiatric </a:t>
            </a:r>
            <a:r>
              <a:rPr lang="en-US" b="1" i="1" dirty="0">
                <a:solidFill>
                  <a:srgbClr val="FFFF00"/>
                </a:solidFill>
              </a:rPr>
              <a:t>disorders </a:t>
            </a:r>
            <a:r>
              <a:rPr lang="en-US" b="1" i="1" dirty="0" smtClean="0">
                <a:solidFill>
                  <a:srgbClr val="FFFF00"/>
                </a:solidFill>
              </a:rPr>
              <a:t>(anxiety </a:t>
            </a:r>
            <a:r>
              <a:rPr lang="en-US" b="1" i="1" dirty="0">
                <a:solidFill>
                  <a:srgbClr val="FFFF00"/>
                </a:solidFill>
              </a:rPr>
              <a:t>and eating disorders</a:t>
            </a:r>
            <a:r>
              <a:rPr lang="en-US" b="1" i="1" dirty="0" smtClean="0">
                <a:solidFill>
                  <a:srgbClr val="FFFF00"/>
                </a:solidFill>
              </a:rPr>
              <a:t>)</a:t>
            </a:r>
            <a:endParaRPr lang="en-US" b="1" i="1" dirty="0">
              <a:solidFill>
                <a:srgbClr val="FFFF00"/>
              </a:solidFill>
            </a:endParaRP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substance </a:t>
            </a:r>
            <a:r>
              <a:rPr lang="en-US" b="1" i="1" dirty="0">
                <a:solidFill>
                  <a:srgbClr val="FFFF00"/>
                </a:solidFill>
              </a:rPr>
              <a:t>abuse </a:t>
            </a:r>
            <a:r>
              <a:rPr lang="en-US" b="1" i="1" dirty="0" smtClean="0">
                <a:solidFill>
                  <a:srgbClr val="FFFF00"/>
                </a:solidFill>
              </a:rPr>
              <a:t>disorders</a:t>
            </a:r>
          </a:p>
          <a:p>
            <a:pPr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i="1" dirty="0" smtClean="0"/>
              <a:t>Those </a:t>
            </a:r>
            <a:r>
              <a:rPr lang="en-US" b="1" i="1" dirty="0"/>
              <a:t>who</a:t>
            </a:r>
            <a:r>
              <a:rPr lang="en-US" b="1" i="1" dirty="0" smtClean="0"/>
              <a:t> have a </a:t>
            </a:r>
            <a:r>
              <a:rPr lang="en-US" b="1" i="1" dirty="0" smtClean="0">
                <a:solidFill>
                  <a:srgbClr val="FFFF00"/>
                </a:solidFill>
              </a:rPr>
              <a:t>family </a:t>
            </a:r>
            <a:r>
              <a:rPr lang="en-US" b="1" i="1" dirty="0">
                <a:solidFill>
                  <a:srgbClr val="FFFF00"/>
                </a:solidFill>
              </a:rPr>
              <a:t>history </a:t>
            </a:r>
            <a:r>
              <a:rPr lang="en-US" b="1" i="1" dirty="0"/>
              <a:t>can inherit a biological vulnerability for depression</a:t>
            </a:r>
            <a:r>
              <a:rPr lang="en-US" b="1" i="1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b="1" i="1" dirty="0" smtClean="0"/>
              <a:t>Lack of </a:t>
            </a:r>
            <a:r>
              <a:rPr lang="en-US" b="1" i="1" dirty="0" smtClean="0">
                <a:solidFill>
                  <a:srgbClr val="FFFF00"/>
                </a:solidFill>
              </a:rPr>
              <a:t>serotonin</a:t>
            </a:r>
            <a:r>
              <a:rPr lang="en-US" b="1" i="1" dirty="0" smtClean="0"/>
              <a:t> </a:t>
            </a:r>
            <a:r>
              <a:rPr lang="en-US" b="1" i="1" dirty="0" err="1" smtClean="0">
                <a:sym typeface="Wingdings"/>
              </a:rPr>
              <a:t></a:t>
            </a:r>
            <a:r>
              <a:rPr lang="en-US" b="1" i="1" dirty="0" smtClean="0">
                <a:sym typeface="Wingdings"/>
              </a:rPr>
              <a:t> increase in depression</a:t>
            </a:r>
            <a:r>
              <a:rPr lang="en-US" b="1" i="1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b="1" i="1" dirty="0" smtClean="0"/>
              <a:t>Rates are especially </a:t>
            </a:r>
            <a:r>
              <a:rPr lang="en-US" b="1" i="1" dirty="0"/>
              <a:t>high</a:t>
            </a:r>
            <a:r>
              <a:rPr lang="en-US" b="1" i="1" dirty="0" smtClean="0"/>
              <a:t> for people suffering </a:t>
            </a:r>
            <a:r>
              <a:rPr lang="en-US" b="1" i="1" dirty="0"/>
              <a:t>from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PTSD – stress related</a:t>
            </a:r>
            <a:endParaRPr lang="en-US" b="1" i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01263" cy="1604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918" y="0"/>
            <a:ext cx="2211082" cy="1622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298" y="5503719"/>
            <a:ext cx="2016702" cy="1354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799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Women </a:t>
            </a:r>
            <a:r>
              <a:rPr lang="en-US" b="1" dirty="0">
                <a:solidFill>
                  <a:srgbClr val="FFFF00"/>
                </a:solidFill>
              </a:rPr>
              <a:t>are</a:t>
            </a:r>
            <a:r>
              <a:rPr lang="en-US" b="1" dirty="0" smtClean="0">
                <a:solidFill>
                  <a:srgbClr val="FFFF00"/>
                </a:solidFill>
              </a:rPr>
              <a:t> 2 to 3 times </a:t>
            </a:r>
            <a:r>
              <a:rPr lang="en-US" b="1" dirty="0">
                <a:solidFill>
                  <a:srgbClr val="FFFF00"/>
                </a:solidFill>
              </a:rPr>
              <a:t>more </a:t>
            </a:r>
            <a:r>
              <a:rPr lang="en-US" b="1" dirty="0"/>
              <a:t>likely</a:t>
            </a:r>
            <a:r>
              <a:rPr lang="en-US" b="1" dirty="0" smtClean="0"/>
              <a:t> to </a:t>
            </a:r>
            <a:r>
              <a:rPr lang="en-US" b="1" dirty="0"/>
              <a:t>experience </a:t>
            </a:r>
            <a:r>
              <a:rPr lang="en-US" b="1" dirty="0" smtClean="0"/>
              <a:t>depression.</a:t>
            </a:r>
          </a:p>
          <a:p>
            <a:pPr lvl="1"/>
            <a:r>
              <a:rPr lang="en-US" b="1" dirty="0" smtClean="0"/>
              <a:t>1 in 5 women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causes</a:t>
            </a:r>
            <a:r>
              <a:rPr lang="en-US" dirty="0" smtClean="0"/>
              <a:t> in </a:t>
            </a:r>
            <a:r>
              <a:rPr lang="en-US" dirty="0"/>
              <a:t>women are </a:t>
            </a:r>
            <a:r>
              <a:rPr lang="en-US" b="1" dirty="0">
                <a:solidFill>
                  <a:srgbClr val="FFFF00"/>
                </a:solidFill>
              </a:rPr>
              <a:t>not primarily </a:t>
            </a:r>
            <a:r>
              <a:rPr lang="en-US" b="1" dirty="0" smtClean="0">
                <a:solidFill>
                  <a:srgbClr val="FFFF00"/>
                </a:solidFill>
              </a:rPr>
              <a:t>biological</a:t>
            </a:r>
            <a:r>
              <a:rPr lang="en-US" dirty="0" smtClean="0"/>
              <a:t>.</a:t>
            </a:r>
          </a:p>
          <a:p>
            <a:pPr lvl="1"/>
            <a:r>
              <a:rPr lang="en-US" b="1" dirty="0" smtClean="0"/>
              <a:t>infertility</a:t>
            </a:r>
            <a:r>
              <a:rPr lang="en-US" b="1" dirty="0"/>
              <a:t>, miscarriages, and surgical menopause can</a:t>
            </a:r>
            <a:r>
              <a:rPr lang="en-US" b="1" dirty="0" smtClean="0"/>
              <a:t> cause symptoms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u="sng" dirty="0" smtClean="0"/>
              <a:t>POSTPARTUM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Mothers </a:t>
            </a:r>
            <a:r>
              <a:rPr lang="en-US" b="1" dirty="0">
                <a:solidFill>
                  <a:srgbClr val="FFFF00"/>
                </a:solidFill>
              </a:rPr>
              <a:t>of young children </a:t>
            </a:r>
            <a:r>
              <a:rPr lang="en-US" dirty="0"/>
              <a:t>tend to be very vulnerable to </a:t>
            </a:r>
            <a:r>
              <a:rPr lang="en-US" dirty="0" smtClean="0"/>
              <a:t>depression </a:t>
            </a:r>
          </a:p>
          <a:p>
            <a:pPr lvl="1"/>
            <a:r>
              <a:rPr lang="en-US" dirty="0" smtClean="0"/>
              <a:t>Changes in </a:t>
            </a:r>
            <a:r>
              <a:rPr lang="en-US" b="1" dirty="0" smtClean="0">
                <a:solidFill>
                  <a:srgbClr val="FFFF00"/>
                </a:solidFill>
              </a:rPr>
              <a:t>hormones or stress</a:t>
            </a:r>
            <a:r>
              <a:rPr lang="en-US" dirty="0" smtClean="0"/>
              <a:t>, or both?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23281" cy="1612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13019"/>
          <a:stretch>
            <a:fillRect/>
          </a:stretch>
        </p:blipFill>
        <p:spPr>
          <a:xfrm>
            <a:off x="7290041" y="0"/>
            <a:ext cx="1853958" cy="1612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Drug therapy</a:t>
            </a:r>
            <a:r>
              <a:rPr lang="en-US" dirty="0" smtClean="0"/>
              <a:t> may be necessary (</a:t>
            </a:r>
            <a:r>
              <a:rPr lang="en-US" b="1" dirty="0" err="1" smtClean="0">
                <a:solidFill>
                  <a:srgbClr val="FFFF00"/>
                </a:solidFill>
              </a:rPr>
              <a:t>MAOIs</a:t>
            </a:r>
            <a:r>
              <a:rPr lang="en-US" b="1" dirty="0" smtClean="0">
                <a:solidFill>
                  <a:srgbClr val="FFFF00"/>
                </a:solidFill>
              </a:rPr>
              <a:t>, lithium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Depression makes </a:t>
            </a:r>
            <a:r>
              <a:rPr lang="en-US" dirty="0"/>
              <a:t>a person feel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exhausted</a:t>
            </a:r>
            <a:r>
              <a:rPr lang="en-US" b="1" dirty="0">
                <a:solidFill>
                  <a:srgbClr val="FFFF00"/>
                </a:solidFill>
              </a:rPr>
              <a:t>, helpless, and </a:t>
            </a:r>
            <a:r>
              <a:rPr lang="en-US" b="1" dirty="0" smtClean="0">
                <a:solidFill>
                  <a:srgbClr val="FFFF00"/>
                </a:solidFill>
              </a:rPr>
              <a:t>worthless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i="1" dirty="0" smtClean="0">
                <a:solidFill>
                  <a:srgbClr val="FFFF00"/>
                </a:solidFill>
              </a:rPr>
              <a:t>Important </a:t>
            </a:r>
            <a:r>
              <a:rPr lang="en-US" b="1" i="1" dirty="0">
                <a:solidFill>
                  <a:srgbClr val="FFFF00"/>
                </a:solidFill>
              </a:rPr>
              <a:t>to realize</a:t>
            </a:r>
            <a:r>
              <a:rPr lang="en-US" b="1" i="1" dirty="0" smtClean="0">
                <a:solidFill>
                  <a:srgbClr val="FFFF00"/>
                </a:solidFill>
              </a:rPr>
              <a:t> your view is distorted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No important decisions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Get involved in social </a:t>
            </a:r>
            <a:r>
              <a:rPr lang="en-US" b="1" i="1" dirty="0">
                <a:solidFill>
                  <a:srgbClr val="FFFF00"/>
                </a:solidFill>
              </a:rPr>
              <a:t>activities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/>
              <a:t>(go to work, volunteer)</a:t>
            </a:r>
          </a:p>
          <a:p>
            <a:pPr lvl="1"/>
            <a:r>
              <a:rPr lang="en-US" b="1" i="1" dirty="0" smtClean="0">
                <a:solidFill>
                  <a:srgbClr val="FFFF00"/>
                </a:solidFill>
              </a:rPr>
              <a:t>Mild exercise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8"/>
            <a:ext cx="2228901" cy="1543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11" y="0"/>
            <a:ext cx="2146289" cy="1607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114" y="2076693"/>
            <a:ext cx="2353628" cy="1765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Bipolar Disorder (Manic-Depression)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2105560"/>
            <a:ext cx="8686800" cy="475244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Alternate between phases of depression and mania…</a:t>
            </a:r>
          </a:p>
          <a:p>
            <a:r>
              <a:rPr lang="en-US" b="1" u="sng" dirty="0"/>
              <a:t>Common signs and </a:t>
            </a:r>
            <a:r>
              <a:rPr lang="en-US" b="1" u="sng" dirty="0" smtClean="0"/>
              <a:t>symptoms of MANIA:</a:t>
            </a:r>
          </a:p>
          <a:p>
            <a:pPr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Feeling unusually optimistic </a:t>
            </a:r>
            <a:r>
              <a:rPr lang="en-US" b="1" dirty="0">
                <a:solidFill>
                  <a:srgbClr val="FFFF00"/>
                </a:solidFill>
              </a:rPr>
              <a:t>OR extremely </a:t>
            </a:r>
            <a:r>
              <a:rPr lang="en-US" b="1" dirty="0" smtClean="0">
                <a:solidFill>
                  <a:srgbClr val="FFFF00"/>
                </a:solidFill>
              </a:rPr>
              <a:t>irritable (picking fights)</a:t>
            </a:r>
          </a:p>
          <a:p>
            <a:pPr>
              <a:spcAft>
                <a:spcPts val="600"/>
              </a:spcAft>
            </a:pPr>
            <a:r>
              <a:rPr lang="en-US" b="1" dirty="0"/>
              <a:t>G</a:t>
            </a:r>
            <a:r>
              <a:rPr lang="en-US" b="1" dirty="0" smtClean="0"/>
              <a:t>randiose beliefs </a:t>
            </a:r>
            <a:r>
              <a:rPr lang="en-US" b="1" dirty="0"/>
              <a:t>about one’s abilities</a:t>
            </a:r>
            <a:r>
              <a:rPr lang="en-US" b="1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Sleeping </a:t>
            </a:r>
            <a:r>
              <a:rPr lang="en-US" b="1" dirty="0">
                <a:solidFill>
                  <a:srgbClr val="FFFF00"/>
                </a:solidFill>
              </a:rPr>
              <a:t>very little, but feeling extremely </a:t>
            </a:r>
            <a:r>
              <a:rPr lang="en-US" b="1" dirty="0" smtClean="0">
                <a:solidFill>
                  <a:srgbClr val="FFFF00"/>
                </a:solidFill>
              </a:rPr>
              <a:t>energetic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Talking </a:t>
            </a:r>
            <a:r>
              <a:rPr lang="en-US" b="1" dirty="0"/>
              <a:t>so rapidly that others can’t keep </a:t>
            </a:r>
            <a:r>
              <a:rPr lang="en-US" b="1" dirty="0" smtClean="0"/>
              <a:t>up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Racing </a:t>
            </a:r>
            <a:r>
              <a:rPr lang="en-US" b="1" dirty="0">
                <a:solidFill>
                  <a:srgbClr val="FFFF00"/>
                </a:solidFill>
              </a:rPr>
              <a:t>thoughts; jumping quickly from one idea to the </a:t>
            </a:r>
            <a:r>
              <a:rPr lang="en-US" b="1" dirty="0" smtClean="0">
                <a:solidFill>
                  <a:srgbClr val="FFFF00"/>
                </a:solidFill>
              </a:rPr>
              <a:t>next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Highly </a:t>
            </a:r>
            <a:r>
              <a:rPr lang="en-US" b="1" dirty="0"/>
              <a:t>distractible, unable to </a:t>
            </a:r>
            <a:r>
              <a:rPr lang="en-US" b="1" dirty="0" smtClean="0"/>
              <a:t>concentrate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Impaired </a:t>
            </a:r>
            <a:r>
              <a:rPr lang="en-US" b="1" dirty="0">
                <a:solidFill>
                  <a:srgbClr val="FFFF00"/>
                </a:solidFill>
              </a:rPr>
              <a:t>judgment and </a:t>
            </a:r>
            <a:r>
              <a:rPr lang="en-US" b="1" dirty="0" smtClean="0">
                <a:solidFill>
                  <a:srgbClr val="FFFF00"/>
                </a:solidFill>
              </a:rPr>
              <a:t>impulsiveness (gambling, sexual)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Delusions </a:t>
            </a:r>
            <a:r>
              <a:rPr lang="en-US" b="1" dirty="0"/>
              <a:t>and hallucinations (in severe cases)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113" y="3770766"/>
            <a:ext cx="1481887" cy="1739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589" y="1143000"/>
            <a:ext cx="1835411" cy="1835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165" y="837988"/>
            <a:ext cx="1267572" cy="1267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0" y="889000"/>
            <a:ext cx="1207681" cy="1207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832" y="837988"/>
            <a:ext cx="1258693" cy="125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57" y="889000"/>
            <a:ext cx="1205161" cy="1205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475</Words>
  <Application>Microsoft Macintosh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Mood Disorders</vt:lpstr>
      <vt:lpstr>Depression: More than just ‘the blues’</vt:lpstr>
      <vt:lpstr>Most common mood disorder</vt:lpstr>
      <vt:lpstr>DSM DIAGNOSIS</vt:lpstr>
      <vt:lpstr>Predictive factors</vt:lpstr>
      <vt:lpstr>Gender</vt:lpstr>
      <vt:lpstr>Treatment</vt:lpstr>
      <vt:lpstr>Bipolar Disorder (Manic-Depression)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</dc:title>
  <dc:creator>Mark Auger</dc:creator>
  <cp:lastModifiedBy>Mark Auger</cp:lastModifiedBy>
  <cp:revision>8</cp:revision>
  <dcterms:created xsi:type="dcterms:W3CDTF">2013-04-03T13:15:30Z</dcterms:created>
  <dcterms:modified xsi:type="dcterms:W3CDTF">2013-04-03T13:57:33Z</dcterms:modified>
</cp:coreProperties>
</file>